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45"/>
  </p:notesMasterIdLst>
  <p:sldIdLst>
    <p:sldId id="257" r:id="rId4"/>
    <p:sldId id="356" r:id="rId5"/>
    <p:sldId id="1896" r:id="rId6"/>
    <p:sldId id="1897" r:id="rId7"/>
    <p:sldId id="259" r:id="rId8"/>
    <p:sldId id="260" r:id="rId9"/>
    <p:sldId id="261" r:id="rId10"/>
    <p:sldId id="263" r:id="rId11"/>
    <p:sldId id="262" r:id="rId12"/>
    <p:sldId id="285" r:id="rId13"/>
    <p:sldId id="265" r:id="rId14"/>
    <p:sldId id="286" r:id="rId15"/>
    <p:sldId id="266" r:id="rId16"/>
    <p:sldId id="267" r:id="rId17"/>
    <p:sldId id="1884" r:id="rId18"/>
    <p:sldId id="1885" r:id="rId19"/>
    <p:sldId id="1886" r:id="rId20"/>
    <p:sldId id="1895" r:id="rId21"/>
    <p:sldId id="1898" r:id="rId22"/>
    <p:sldId id="256" r:id="rId23"/>
    <p:sldId id="1888" r:id="rId24"/>
    <p:sldId id="339" r:id="rId25"/>
    <p:sldId id="1889" r:id="rId26"/>
    <p:sldId id="1890" r:id="rId27"/>
    <p:sldId id="1891" r:id="rId28"/>
    <p:sldId id="1892" r:id="rId29"/>
    <p:sldId id="1893" r:id="rId30"/>
    <p:sldId id="272" r:id="rId31"/>
    <p:sldId id="275" r:id="rId32"/>
    <p:sldId id="276" r:id="rId33"/>
    <p:sldId id="278" r:id="rId34"/>
    <p:sldId id="280" r:id="rId35"/>
    <p:sldId id="283" r:id="rId36"/>
    <p:sldId id="368" r:id="rId37"/>
    <p:sldId id="284" r:id="rId38"/>
    <p:sldId id="369" r:id="rId39"/>
    <p:sldId id="1894" r:id="rId40"/>
    <p:sldId id="307" r:id="rId41"/>
    <p:sldId id="293" r:id="rId42"/>
    <p:sldId id="366" r:id="rId43"/>
    <p:sldId id="36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4"/>
    <p:restoredTop sz="96327"/>
  </p:normalViewPr>
  <p:slideViewPr>
    <p:cSldViewPr snapToGrid="0" snapToObjects="1">
      <p:cViewPr varScale="1">
        <p:scale>
          <a:sx n="110" d="100"/>
          <a:sy n="110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53590-1518-A34D-969C-57F7503A254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52F7C-32C2-AA4A-8F26-82891197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1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gg.com/homework-help/questions-and-answers/q-1-ozone-formation-upper-atmosphere-involves-following-reactions-ki-2-o-hu-k2-o2-o-k3-k4--q3963546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bi.ac.uk/biomodels-main/static-pages.do?page=ModelMonth%2F2006-08" TargetMode="External"/><Relationship Id="rId5" Type="http://schemas.openxmlformats.org/officeDocument/2006/relationships/hyperlink" Target="https://www.chegg.com/homework-help/questions-and-answers/q-1-ozone-formation-upper-atmosphere-involves-following-reactions-ki-2-o-hu-k2-o2-o-k3-k4--q39635461" TargetMode="External"/><Relationship Id="rId4" Type="http://schemas.openxmlformats.org/officeDocument/2006/relationships/hyperlink" Target="https://www.ebi.ac.uk/biomodels-main/static-pages.do?page=ModelMonth%2F2006-08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Credits:</a:t>
                </a:r>
              </a:p>
              <a:p>
                <a:r>
                  <a:rPr lang="en-US" dirty="0"/>
                  <a:t>Ozone formation reactions: </a:t>
                </a:r>
                <a:r>
                  <a:rPr lang="en-US" dirty="0">
                    <a:hlinkClick r:id="rId3"/>
                  </a:rPr>
                  <a:t>https://www.chegg.com/homework-help/questions-and-answers/q-1-ozone-formation-upper-atmosphere-involves-following-reactions-ki-2-o-hu-k2-o2-o-k3-k4--q39635461</a:t>
                </a:r>
                <a:endParaRPr lang="en-US" dirty="0"/>
              </a:p>
              <a:p>
                <a:r>
                  <a:rPr lang="en-US" dirty="0"/>
                  <a:t>SIR model: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 smtClean="0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endParaRPr lang="en-US" dirty="0"/>
              </a:p>
              <a:p>
                <a:r>
                  <a:rPr lang="en-US" dirty="0"/>
                  <a:t>Signaling network: </a:t>
                </a:r>
                <a:r>
                  <a:rPr lang="en-US" dirty="0">
                    <a:hlinkClick r:id="rId4"/>
                  </a:rPr>
                  <a:t>https://www.ebi.ac.uk/biomodels-main/static-pages.do?page=ModelMonth%2F2006-08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Credits:</a:t>
                </a:r>
              </a:p>
              <a:p>
                <a:r>
                  <a:rPr lang="en-US" dirty="0"/>
                  <a:t>Ozone formation reactions: </a:t>
                </a:r>
                <a:r>
                  <a:rPr lang="en-US" dirty="0">
                    <a:hlinkClick r:id="rId5"/>
                  </a:rPr>
                  <a:t>https://www.chegg.com/homework-help/questions-and-answers/q-1-ozone-formation-upper-atmosphere-involves-following-reactions-ki-2-o-hu-k2-o2-o-k3-k4--q39635461</a:t>
                </a:r>
                <a:endParaRPr lang="en-US" dirty="0"/>
              </a:p>
              <a:p>
                <a:r>
                  <a:rPr lang="en-US" dirty="0"/>
                  <a:t>SIR model: </a:t>
                </a:r>
                <a:r>
                  <a:rPr lang="en-US" i="0">
                    <a:latin typeface="Cambria Math" panose="02040503050406030204" pitchFamily="18" charset="0"/>
                  </a:rPr>
                  <a:t>"Type equation here."</a:t>
                </a:r>
                <a:endParaRPr lang="en-US" dirty="0"/>
              </a:p>
              <a:p>
                <a:r>
                  <a:rPr lang="en-US" dirty="0"/>
                  <a:t>Signaling network: </a:t>
                </a:r>
                <a:r>
                  <a:rPr lang="en-US" dirty="0">
                    <a:hlinkClick r:id="rId6"/>
                  </a:rPr>
                  <a:t>https://www.ebi.ac.uk/biomodels-main/static-pages.do?page=ModelMonth%2F2006-08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FC24-05BB-854D-8AE7-3C8A4E7D8F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6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3EC3C-D287-4F41-9226-781A385A2F9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4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3EC3C-D287-4F41-9226-781A385A2F9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97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8D97C-AF99-2C47-A3F8-A416C9EC32E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42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0099F-BEFE-8541-8A9C-FBDD5477ABA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60BA3-742B-B44B-8DC4-F40F9365C3C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-110" charset="0"/>
                <a:ea typeface="Arial" pitchFamily="-110" charset="0"/>
                <a:cs typeface="Arial" pitchFamily="-110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-110" charset="0"/>
              <a:ea typeface="Arial" pitchFamily="-110" charset="0"/>
              <a:cs typeface="Arial" pitchFamily="-110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0" charset="0"/>
              <a:ea typeface="Arial" pitchFamily="-110" charset="0"/>
              <a:cs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47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E540CD-B6C8-C048-8C04-62B5A28821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7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be great to have a screenshot</a:t>
            </a:r>
            <a:r>
              <a:rPr lang="en-US" baseline="0" dirty="0"/>
              <a:t> of John’s small multiples for the FceRI models used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8A0F0C-7712-E041-BD81-10FDAC7CF0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39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254B-2DDA-6F0F-6CF6-EFDAB78B7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875DC-C806-BE9B-33A0-416CAF897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57B96-5EBD-86D9-6BCF-B013A0CF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6B28C-0249-BAD9-33CC-365AB392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9396-A824-60C1-FF8F-7672396D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9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2DB0-1B59-1927-0E42-6DF6D14F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FAB24-6402-8822-A2AA-EFA0D6A82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7709E-EEEB-5E8A-A0A8-701BA808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BF84-4CA7-F1A1-F542-E54AA7C8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5829F-660A-CA25-D08E-34D4A77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3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0E9B71-0368-698D-6C08-12D60D911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532AA-602D-CD94-8FAF-E35ED67E2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66B62-137C-670F-9FF5-6E27C0A3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0E68A-179A-10E0-1155-62CDEE38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61F3B-1258-B171-E7FA-8D0C2AB7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15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7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64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31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02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4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1620-603B-53DE-AB7E-509BCC2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A299-43BB-FF75-BD39-12698193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451B6-59D8-E01B-A09E-427933F6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1F0A5-F7F8-C7E7-1863-C2C1EE32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E7554-49EF-6D85-2FFB-FE47C6B0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90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23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20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77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79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95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90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63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084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113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9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FCA6-83BD-A278-7717-CAF6BED9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A8D1-57E2-4AA7-11A3-9CC60BBC7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AB724-3A1B-8CF8-6B2E-94EB95A7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3CC31-7A26-2D78-EFD2-3B61C113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7AAC3-EB17-E9CC-10F4-2767B13B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1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92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9933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216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0574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39840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0A4E6259-ABC2-1147-8987-B51D9750BB6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1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DF3B-BEB5-3F08-9BE9-9FD02856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B8EA-A246-6629-F766-D37591320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669FA-45CA-ED70-1583-311AA707E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C40FE-6261-A166-5890-A862E63E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EB23A-F29F-20D6-C9D0-5F74882F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363E2-9DF8-3657-ED7D-A68309DD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0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4294-9D69-ACFB-3A96-B6811A4E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4F130-53EF-01C1-F750-A68AE77B0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BAA75-203D-E266-5CF3-BB7958356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514A8-2098-8692-D1D3-D6D983074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95CDF-EC50-80B6-5305-0BD82E938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4C0B9A-D647-C145-7638-0E58BCF9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3CEEF-FBB8-6FBF-9154-4BE502F7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55B4E-552E-9404-5886-E6DA9DD9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5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C3CA-3679-0616-4ACA-00CCD1E9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98E4F-1B03-04B2-FD80-5AED2F81A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A11A6-D9D1-ED5C-C014-29CBF9DE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ED64A-C4C2-C0BF-ADD5-8DEDB801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073945-8318-4367-643E-1EEB8477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685AC-6D2D-F068-3197-86A55CC2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921B3-0F02-5F35-6C2E-97357F5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2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5678-CAC2-241B-8F12-8EE2727E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DC2A-7149-87ED-031C-B2B620A5C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49D9A-076A-2FCD-29FB-20429B367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D711C-F1D1-57AF-9FF0-2C65CDD4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E204F-EE4A-245E-14FC-BA6DEB69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25053-2A90-EC6C-F1D9-09401B84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7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F6F9-CFA1-3890-DE01-46FC4F34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F86B2-7D0D-8122-8BED-F31211968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8AB3E-6C36-9F01-C4F6-F1CF06B6E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4480A-A7DF-3517-CE8A-996A2946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8FCBD-4235-65C4-A3FC-C6E2605E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34EA2-BD4D-AF81-D79A-D9A0B612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0228B-596B-77F3-90C8-762B7D4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FF4FC-27AE-481C-5324-84FD36C1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D6723-98D4-FFE9-0685-46B20C1AA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BF53A-69B7-A148-AA1A-0D29862B53B0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92D1-CB06-2687-48AF-DA48C1A58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A2430-E11C-DD6D-B95F-EC41A6928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7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07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4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9" Type="http://schemas.openxmlformats.org/officeDocument/2006/relationships/image" Target="../media/image6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62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2.emf"/><Relationship Id="rId11" Type="http://schemas.openxmlformats.org/officeDocument/2006/relationships/image" Target="../media/image61.emf"/><Relationship Id="rId5" Type="http://schemas.openxmlformats.org/officeDocument/2006/relationships/image" Target="../media/image7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png"/><Relationship Id="rId7" Type="http://schemas.openxmlformats.org/officeDocument/2006/relationships/image" Target="../media/image90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78C615-DE77-114A-8CBE-2948B3240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9904" y="4257665"/>
            <a:ext cx="4252191" cy="1141851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sz="1900" b="1" dirty="0">
                <a:solidFill>
                  <a:srgbClr val="080808"/>
                </a:solidFill>
              </a:rPr>
              <a:t>Jim </a:t>
            </a:r>
            <a:r>
              <a:rPr lang="en-US" sz="1900" b="1" dirty="0" err="1">
                <a:solidFill>
                  <a:srgbClr val="080808"/>
                </a:solidFill>
              </a:rPr>
              <a:t>Faeder</a:t>
            </a:r>
            <a:endParaRPr lang="en-US" sz="1900" b="1" dirty="0">
              <a:solidFill>
                <a:srgbClr val="080808"/>
              </a:solidFill>
            </a:endParaRPr>
          </a:p>
          <a:p>
            <a:r>
              <a:rPr lang="en-US" sz="1900" i="1" dirty="0">
                <a:solidFill>
                  <a:srgbClr val="080808"/>
                </a:solidFill>
              </a:rPr>
              <a:t>MSCBIO 2025, Introduction to Bioinformatics Programming in Python</a:t>
            </a:r>
          </a:p>
          <a:p>
            <a:r>
              <a:rPr lang="en-US" sz="1900" dirty="0">
                <a:solidFill>
                  <a:srgbClr val="080808"/>
                </a:solidFill>
              </a:rPr>
              <a:t>September 17, 2024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56CA8-D8FD-E440-9571-626A7DE98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 err="1">
                <a:solidFill>
                  <a:srgbClr val="080808"/>
                </a:solidFill>
                <a:latin typeface="Arial Rounded MT Bold" panose="020F0704030504030204" pitchFamily="34" charset="77"/>
                <a:cs typeface="Calibri Light" panose="020F0302020204030204" pitchFamily="34" charset="0"/>
              </a:rPr>
              <a:t>BioNetGen</a:t>
            </a:r>
            <a:r>
              <a:rPr lang="en-US" sz="3600" dirty="0">
                <a:solidFill>
                  <a:srgbClr val="080808"/>
                </a:solidFill>
                <a:latin typeface="Arial Rounded MT Bold" panose="020F0704030504030204" pitchFamily="34" charset="77"/>
                <a:cs typeface="Calibri Light" panose="020F0302020204030204" pitchFamily="34" charset="0"/>
              </a:rPr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73614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E3D3-D909-5943-8158-9CD65C98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solution of SIR model describes dynamics of infection outbreak.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E327D-6652-014B-BAAE-E469F6B2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19544-D7AC-C548-9DD4-987AEDCE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2563019"/>
            <a:ext cx="8470900" cy="292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FC9A79-39DD-854A-B0A3-17D7B178EF54}"/>
              </a:ext>
            </a:extLst>
          </p:cNvPr>
          <p:cNvSpPr txBox="1"/>
          <p:nvPr/>
        </p:nvSpPr>
        <p:spPr>
          <a:xfrm>
            <a:off x="838200" y="1896021"/>
            <a:ext cx="1014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course for </a:t>
            </a:r>
            <a:r>
              <a:rPr lang="en-US" sz="2400" i="1" dirty="0"/>
              <a:t>S</a:t>
            </a:r>
            <a:r>
              <a:rPr lang="en-US" sz="2400" dirty="0"/>
              <a:t>, </a:t>
            </a:r>
            <a:r>
              <a:rPr lang="en-US" sz="2400" i="1" dirty="0"/>
              <a:t>I</a:t>
            </a:r>
            <a:r>
              <a:rPr lang="en-US" sz="2400" dirty="0"/>
              <a:t>, and </a:t>
            </a:r>
            <a:r>
              <a:rPr lang="en-US" sz="2400" i="1" dirty="0"/>
              <a:t>R</a:t>
            </a:r>
            <a:r>
              <a:rPr lang="en-US" sz="2400" dirty="0"/>
              <a:t> produced by </a:t>
            </a:r>
            <a:r>
              <a:rPr lang="en-US" sz="2400" dirty="0" err="1"/>
              <a:t>BioNetGen</a:t>
            </a:r>
            <a:r>
              <a:rPr lang="en-US" sz="2400" dirty="0"/>
              <a:t> and displayed in </a:t>
            </a:r>
            <a:r>
              <a:rPr lang="en-US" sz="2400" dirty="0" err="1"/>
              <a:t>RuleBender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6DA126-6FA7-244B-8D8A-30F8C3F7703E}"/>
                  </a:ext>
                </a:extLst>
              </p:cNvPr>
              <p:cNvSpPr txBox="1"/>
              <p:nvPr/>
            </p:nvSpPr>
            <p:spPr>
              <a:xfrm>
                <a:off x="2575560" y="5689352"/>
                <a:ext cx="7040880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,999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6DA126-6FA7-244B-8D8A-30F8C3F77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60" y="5689352"/>
                <a:ext cx="7040880" cy="984052"/>
              </a:xfrm>
              <a:prstGeom prst="rect">
                <a:avLst/>
              </a:prstGeom>
              <a:blipFill>
                <a:blip r:embed="rId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61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571D-559B-E047-A912-3875ECC4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ODEs ignore the discrete nature of individuals in a network and neglect the effects of noise.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E9541-8AE7-1044-B203-9AE565880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ODEs treat all variables as continuous and cannot account for the discrete nature of individuals.</a:t>
            </a:r>
          </a:p>
          <a:p>
            <a:r>
              <a:rPr lang="en-US" dirty="0"/>
              <a:t>ODEs in general (with exceptions) describe the </a:t>
            </a:r>
            <a:r>
              <a:rPr lang="en-US" i="1" dirty="0"/>
              <a:t>average </a:t>
            </a:r>
            <a:r>
              <a:rPr lang="en-US" dirty="0"/>
              <a:t>behavior of a system, but noise can affect real-world dynamics, e.g., disease outbreaks.</a:t>
            </a:r>
          </a:p>
          <a:p>
            <a:r>
              <a:rPr lang="en-US" dirty="0"/>
              <a:t>The same reaction network description can be used to generate stochastic time courses (“trajectories”) that exactly sample the true probability distribution.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36F24-56B0-A44E-B9DE-28AEF62A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58AC9C-D695-0246-A625-7CC0E260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simulations can reveal the effects of noise in finite populations.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4F394-C7B5-AA44-8404-94B2D437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5B0B9-41CB-8041-9B6C-DD2C68E7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42" y="2636837"/>
            <a:ext cx="5717858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15DE5-41A8-F949-A231-2E5A4336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1" y="2636836"/>
            <a:ext cx="5717859" cy="2057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0FAB16-A18A-FC4A-9FCF-DB47F75FD415}"/>
              </a:ext>
            </a:extLst>
          </p:cNvPr>
          <p:cNvSpPr txBox="1"/>
          <p:nvPr/>
        </p:nvSpPr>
        <p:spPr>
          <a:xfrm>
            <a:off x="1591294" y="2064327"/>
            <a:ext cx="2812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ODE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CA4FA-A4D6-074F-A75E-A7A5BA503B52}"/>
              </a:ext>
            </a:extLst>
          </p:cNvPr>
          <p:cNvSpPr txBox="1"/>
          <p:nvPr/>
        </p:nvSpPr>
        <p:spPr>
          <a:xfrm>
            <a:off x="7788234" y="2064327"/>
            <a:ext cx="2812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Stochastic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92C0B3-2678-3D40-89B8-E0804492DB24}"/>
                  </a:ext>
                </a:extLst>
              </p:cNvPr>
              <p:cNvSpPr txBox="1"/>
              <p:nvPr/>
            </p:nvSpPr>
            <p:spPr>
              <a:xfrm>
                <a:off x="2575560" y="5413863"/>
                <a:ext cx="7040880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92C0B3-2678-3D40-89B8-E0804492D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60" y="5413863"/>
                <a:ext cx="7040880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319CF08-EF2C-504E-8B36-21D442EDCFBD}"/>
              </a:ext>
            </a:extLst>
          </p:cNvPr>
          <p:cNvSpPr txBox="1"/>
          <p:nvPr/>
        </p:nvSpPr>
        <p:spPr>
          <a:xfrm>
            <a:off x="3971701" y="4910633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SIR model with </a:t>
            </a:r>
          </a:p>
        </p:txBody>
      </p:sp>
    </p:spTree>
    <p:extLst>
      <p:ext uri="{BB962C8B-B14F-4D97-AF65-F5344CB8AC3E}">
        <p14:creationId xmlns:p14="http://schemas.microsoft.com/office/powerpoint/2010/main" val="252947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CB8A-5A45-9242-86A1-CA03207C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dynamics can be computed with the Gillespie Algorithm.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150C4D-6F46-FA41-8499-0A6C7DAA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09A826-99F1-024C-8DD1-26282E746083}"/>
                  </a:ext>
                </a:extLst>
              </p:cNvPr>
              <p:cNvSpPr/>
              <p:nvPr/>
            </p:nvSpPr>
            <p:spPr>
              <a:xfrm>
                <a:off x="1981425" y="2327916"/>
                <a:ext cx="5550750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6.2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09A826-99F1-024C-8DD1-26282E746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425" y="2327916"/>
                <a:ext cx="5550750" cy="1068947"/>
              </a:xfrm>
              <a:prstGeom prst="rect">
                <a:avLst/>
              </a:prstGeom>
              <a:blipFill>
                <a:blip r:embed="rId2"/>
                <a:stretch>
                  <a:fillRect l="-229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6BB02A-22A1-DB4B-BFDF-3B0A99357813}"/>
              </a:ext>
            </a:extLst>
          </p:cNvPr>
          <p:cNvSpPr txBox="1"/>
          <p:nvPr/>
        </p:nvSpPr>
        <p:spPr>
          <a:xfrm>
            <a:off x="1108363" y="1856508"/>
            <a:ext cx="998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Gillespie’s </a:t>
            </a:r>
            <a:r>
              <a:rPr lang="en-US" sz="2400" b="1" dirty="0"/>
              <a:t>Direct Method</a:t>
            </a:r>
            <a:r>
              <a:rPr lang="en-US" sz="2400" dirty="0"/>
              <a:t> illustrated for the SIR model. At time </a:t>
            </a:r>
            <a:r>
              <a:rPr lang="en-US" sz="2400" i="1" dirty="0"/>
              <a:t>t</a:t>
            </a:r>
            <a:r>
              <a:rPr lang="en-US" sz="2400" dirty="0"/>
              <a:t>=0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5AFD6-317C-7048-A022-CC8A25AFC61C}"/>
                  </a:ext>
                </a:extLst>
              </p:cNvPr>
              <p:cNvSpPr txBox="1"/>
              <p:nvPr/>
            </p:nvSpPr>
            <p:spPr>
              <a:xfrm>
                <a:off x="1108364" y="3334670"/>
                <a:ext cx="6086842" cy="4616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Total rate of all reactions,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17.2.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5AFD6-317C-7048-A022-CC8A25AFC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64" y="3334670"/>
                <a:ext cx="6086842" cy="461665"/>
              </a:xfrm>
              <a:prstGeom prst="rect">
                <a:avLst/>
              </a:prstGeom>
              <a:blipFill>
                <a:blip r:embed="rId3"/>
                <a:stretch>
                  <a:fillRect l="-1455" t="-8108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7853116-481A-F64A-995B-9FEEE8CA7882}"/>
              </a:ext>
            </a:extLst>
          </p:cNvPr>
          <p:cNvSpPr/>
          <p:nvPr/>
        </p:nvSpPr>
        <p:spPr>
          <a:xfrm>
            <a:off x="764094" y="3979795"/>
            <a:ext cx="89089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Time of next reaction is chosen as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Index of next reaction, </a:t>
            </a:r>
            <a:r>
              <a:rPr lang="en-US" sz="2400" i="1" dirty="0"/>
              <a:t>j,</a:t>
            </a:r>
            <a:r>
              <a:rPr lang="en-US" sz="2400" dirty="0"/>
              <a:t> is chosen using so probability of each reaction firing is proportional to its rate.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29A30-B31A-2046-9370-7485A93487C1}"/>
                  </a:ext>
                </a:extLst>
              </p:cNvPr>
              <p:cNvSpPr txBox="1"/>
              <p:nvPr/>
            </p:nvSpPr>
            <p:spPr>
              <a:xfrm>
                <a:off x="5726345" y="3832251"/>
                <a:ext cx="3404265" cy="764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29A30-B31A-2046-9370-7485A9348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45" y="3832251"/>
                <a:ext cx="3404265" cy="764120"/>
              </a:xfrm>
              <a:prstGeom prst="rect">
                <a:avLst/>
              </a:prstGeom>
              <a:blipFill>
                <a:blip r:embed="rId4"/>
                <a:stretch>
                  <a:fillRect l="-372" t="-1639" r="-3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8BD3E79-BC02-1B47-812C-883B265F77DC}"/>
              </a:ext>
            </a:extLst>
          </p:cNvPr>
          <p:cNvGrpSpPr/>
          <p:nvPr/>
        </p:nvGrpSpPr>
        <p:grpSpPr>
          <a:xfrm>
            <a:off x="7010399" y="5683514"/>
            <a:ext cx="3200401" cy="277091"/>
            <a:chOff x="6400800" y="5939774"/>
            <a:chExt cx="3200401" cy="27709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26315E-7E17-9B40-A09D-38BA80F7B84E}"/>
                </a:ext>
              </a:extLst>
            </p:cNvPr>
            <p:cNvCxnSpPr/>
            <p:nvPr/>
          </p:nvCxnSpPr>
          <p:spPr>
            <a:xfrm>
              <a:off x="6400800" y="6078320"/>
              <a:ext cx="3186546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FDD1C2-9A96-264D-A43A-4871FFE8D4D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462655" y="6078320"/>
              <a:ext cx="277091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9190ED-8F75-5847-A626-D9D1F82E89A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269068" y="6078320"/>
              <a:ext cx="277091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50E92-9D6A-7B4C-AB9F-56ACFE286D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64669" y="6078320"/>
              <a:ext cx="277091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0F6D6A-C5BD-5246-885F-B8A5E0E44809}"/>
                  </a:ext>
                </a:extLst>
              </p:cNvPr>
              <p:cNvSpPr txBox="1"/>
              <p:nvPr/>
            </p:nvSpPr>
            <p:spPr>
              <a:xfrm>
                <a:off x="8301433" y="5242714"/>
                <a:ext cx="238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0F6D6A-C5BD-5246-885F-B8A5E0E4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433" y="5242714"/>
                <a:ext cx="238527" cy="276999"/>
              </a:xfrm>
              <a:prstGeom prst="rect">
                <a:avLst/>
              </a:prstGeom>
              <a:blipFill>
                <a:blip r:embed="rId5"/>
                <a:stretch>
                  <a:fillRect l="-15789" r="-52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99C786-16EE-2340-9CDA-EB77A674D2DB}"/>
                  </a:ext>
                </a:extLst>
              </p:cNvPr>
              <p:cNvSpPr txBox="1"/>
              <p:nvPr/>
            </p:nvSpPr>
            <p:spPr>
              <a:xfrm>
                <a:off x="9945972" y="5240744"/>
                <a:ext cx="243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99C786-16EE-2340-9CDA-EB77A674D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972" y="5240744"/>
                <a:ext cx="243848" cy="276999"/>
              </a:xfrm>
              <a:prstGeom prst="rect">
                <a:avLst/>
              </a:prstGeom>
              <a:blipFill>
                <a:blip r:embed="rId6"/>
                <a:stretch>
                  <a:fillRect l="-10000" r="-5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FC4EB1-C2C5-8348-B4CF-6ED9632FA121}"/>
                  </a:ext>
                </a:extLst>
              </p:cNvPr>
              <p:cNvSpPr/>
              <p:nvPr/>
            </p:nvSpPr>
            <p:spPr>
              <a:xfrm>
                <a:off x="8539960" y="5931577"/>
                <a:ext cx="5595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FC4EB1-C2C5-8348-B4CF-6ED9632FA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960" y="5931577"/>
                <a:ext cx="559576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C61F8E-D907-7D47-8276-374BBEF527DC}"/>
              </a:ext>
            </a:extLst>
          </p:cNvPr>
          <p:cNvCxnSpPr>
            <a:cxnSpLocks/>
          </p:cNvCxnSpPr>
          <p:nvPr/>
        </p:nvCxnSpPr>
        <p:spPr>
          <a:xfrm flipV="1">
            <a:off x="8758104" y="5842608"/>
            <a:ext cx="0" cy="2328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34DE7A-F0A5-CF48-9709-33951FE704FD}"/>
                  </a:ext>
                </a:extLst>
              </p:cNvPr>
              <p:cNvSpPr/>
              <p:nvPr/>
            </p:nvSpPr>
            <p:spPr>
              <a:xfrm>
                <a:off x="1273657" y="5700744"/>
                <a:ext cx="24227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sz="2400" dirty="0"/>
                  <a:t>=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34DE7A-F0A5-CF48-9709-33951FE70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57" y="5700744"/>
                <a:ext cx="2422715" cy="461665"/>
              </a:xfrm>
              <a:prstGeom prst="rect">
                <a:avLst/>
              </a:prstGeom>
              <a:blipFill>
                <a:blip r:embed="rId8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08432FF-07E4-CC47-BB6F-37959E67960A}"/>
                  </a:ext>
                </a:extLst>
              </p:cNvPr>
              <p:cNvSpPr/>
              <p:nvPr/>
            </p:nvSpPr>
            <p:spPr>
              <a:xfrm>
                <a:off x="4025822" y="5403315"/>
                <a:ext cx="1738233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08432FF-07E4-CC47-BB6F-37959E679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822" y="5403315"/>
                <a:ext cx="1738233" cy="1068947"/>
              </a:xfrm>
              <a:prstGeom prst="rect">
                <a:avLst/>
              </a:prstGeom>
              <a:blipFill>
                <a:blip r:embed="rId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E129BAB2-7A96-6144-9A09-7F8082FBE385}"/>
              </a:ext>
            </a:extLst>
          </p:cNvPr>
          <p:cNvCxnSpPr>
            <a:cxnSpLocks/>
          </p:cNvCxnSpPr>
          <p:nvPr/>
        </p:nvCxnSpPr>
        <p:spPr>
          <a:xfrm rot="10800000" flipH="1">
            <a:off x="774848" y="4214312"/>
            <a:ext cx="30609" cy="1688987"/>
          </a:xfrm>
          <a:prstGeom prst="curvedConnector3">
            <a:avLst>
              <a:gd name="adj1" fmla="val -7468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73E354-8037-2B4E-9DCB-6D0CE010BE74}"/>
              </a:ext>
            </a:extLst>
          </p:cNvPr>
          <p:cNvSpPr txBox="1"/>
          <p:nvPr/>
        </p:nvSpPr>
        <p:spPr>
          <a:xfrm>
            <a:off x="6760206" y="1036936"/>
            <a:ext cx="330769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/>
              <a:t>BioNetGen’s</a:t>
            </a:r>
            <a:r>
              <a:rPr lang="en-US" sz="2400" dirty="0"/>
              <a:t> </a:t>
            </a:r>
            <a:r>
              <a:rPr lang="en-US" sz="2400" dirty="0" err="1">
                <a:latin typeface="Monaco" pitchFamily="2" charset="77"/>
              </a:rPr>
              <a:t>ssa</a:t>
            </a:r>
            <a:r>
              <a:rPr lang="en-US" sz="2400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6240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build="allAtOnce"/>
      <p:bldP spid="9" grpId="0"/>
      <p:bldP spid="19" grpId="0"/>
      <p:bldP spid="21" grpId="0"/>
      <p:bldP spid="26" grpId="0"/>
      <p:bldP spid="27" grpId="0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8975-5B04-EB4B-AEF4-B8031E6C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BioNetGen</a:t>
            </a:r>
            <a:r>
              <a:rPr lang="en-US" dirty="0"/>
              <a:t> enables the construction, simulation and analysis of RNMs.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B88C4D-1236-3B40-985B-1C729748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A46ED-26E1-B24C-A0E1-DD0A5232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46" y="1737370"/>
            <a:ext cx="9705108" cy="4012168"/>
          </a:xfrm>
          <a:prstGeom prst="rect">
            <a:avLst/>
          </a:prstGeom>
          <a:ln>
            <a:solidFill>
              <a:srgbClr val="DDD9C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C0CF8F-FD65-F348-8A2F-1BA9656A134E}"/>
              </a:ext>
            </a:extLst>
          </p:cNvPr>
          <p:cNvSpPr txBox="1"/>
          <p:nvPr/>
        </p:nvSpPr>
        <p:spPr>
          <a:xfrm>
            <a:off x="3386667" y="3570077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bionetgen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A0176-9544-D944-8550-19D739F15C9E}"/>
              </a:ext>
            </a:extLst>
          </p:cNvPr>
          <p:cNvSpPr txBox="1"/>
          <p:nvPr/>
        </p:nvSpPr>
        <p:spPr>
          <a:xfrm>
            <a:off x="1557868" y="5988975"/>
            <a:ext cx="34995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Command line interface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0519D-CAEA-9C40-8277-0D65B3D8A308}"/>
              </a:ext>
            </a:extLst>
          </p:cNvPr>
          <p:cNvSpPr/>
          <p:nvPr/>
        </p:nvSpPr>
        <p:spPr>
          <a:xfrm>
            <a:off x="4910667" y="6081308"/>
            <a:ext cx="4044697" cy="369332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Monaco" pitchFamily="2" charset="77"/>
              </a:rPr>
              <a:t>&gt;</a:t>
            </a:r>
            <a:r>
              <a:rPr lang="en-US" dirty="0" err="1">
                <a:latin typeface="Monaco" pitchFamily="2" charset="77"/>
              </a:rPr>
              <a:t>bionetgen</a:t>
            </a:r>
            <a:r>
              <a:rPr lang="en-US" dirty="0">
                <a:latin typeface="Monaco" pitchFamily="2" charset="77"/>
              </a:rPr>
              <a:t> run –</a:t>
            </a:r>
            <a:r>
              <a:rPr lang="en-US" dirty="0" err="1"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model.bngl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3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3EEE-150F-79F5-48D9-BC042E72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Code (VS Code) extension provides interactive environment for </a:t>
            </a:r>
            <a:r>
              <a:rPr lang="en-US" dirty="0" err="1"/>
              <a:t>BioNetGen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B8556-38BB-6AED-E76F-4D9AFFE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15</a:t>
            </a:fld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25AB88-1057-5DFB-8C68-AB028771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05" y="1463675"/>
            <a:ext cx="791249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6754C-64D2-3EE6-92F1-7B1F7532A744}"/>
              </a:ext>
            </a:extLst>
          </p:cNvPr>
          <p:cNvSpPr txBox="1"/>
          <p:nvPr/>
        </p:nvSpPr>
        <p:spPr>
          <a:xfrm>
            <a:off x="8835887" y="633122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Ali Sinan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Saglam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7E5CA08-BF60-30B5-252F-EF0B1915F443}"/>
              </a:ext>
            </a:extLst>
          </p:cNvPr>
          <p:cNvSpPr/>
          <p:nvPr/>
        </p:nvSpPr>
        <p:spPr>
          <a:xfrm rot="18608079">
            <a:off x="9043780" y="1675588"/>
            <a:ext cx="205686" cy="11527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3E53B-63E3-927A-28D1-852E34B6A159}"/>
              </a:ext>
            </a:extLst>
          </p:cNvPr>
          <p:cNvSpPr txBox="1"/>
          <p:nvPr/>
        </p:nvSpPr>
        <p:spPr>
          <a:xfrm>
            <a:off x="9531092" y="2443880"/>
            <a:ext cx="215315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Action button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model simulation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76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3EEE-150F-79F5-48D9-BC042E72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Code (VS Code) extension provides interactive environment for </a:t>
            </a:r>
            <a:r>
              <a:rPr lang="en-US" dirty="0" err="1"/>
              <a:t>BioNetGen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B8556-38BB-6AED-E76F-4D9AFFE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39DFA-C64D-4D2C-ED42-5AAA1D939256}"/>
              </a:ext>
            </a:extLst>
          </p:cNvPr>
          <p:cNvSpPr txBox="1"/>
          <p:nvPr/>
        </p:nvSpPr>
        <p:spPr>
          <a:xfrm>
            <a:off x="8835887" y="633122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Ali Sinan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Saglam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671F058-5160-B939-92D2-46CED357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05" y="1463675"/>
            <a:ext cx="7912490" cy="502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388A32-18E4-90E7-ABC3-073F12B0CE8E}"/>
              </a:ext>
            </a:extLst>
          </p:cNvPr>
          <p:cNvSpPr txBox="1"/>
          <p:nvPr/>
        </p:nvSpPr>
        <p:spPr>
          <a:xfrm>
            <a:off x="9458595" y="1828800"/>
            <a:ext cx="191008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Interactive plotting</a:t>
            </a:r>
          </a:p>
        </p:txBody>
      </p:sp>
    </p:spTree>
    <p:extLst>
      <p:ext uri="{BB962C8B-B14F-4D97-AF65-F5344CB8AC3E}">
        <p14:creationId xmlns:p14="http://schemas.microsoft.com/office/powerpoint/2010/main" val="183243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3EEE-150F-79F5-48D9-BC042E72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Code (VS Code) extension provides interactive environment for </a:t>
            </a:r>
            <a:r>
              <a:rPr lang="en-US" dirty="0" err="1"/>
              <a:t>BioNetGen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B8556-38BB-6AED-E76F-4D9AFFE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39DFA-C64D-4D2C-ED42-5AAA1D939256}"/>
              </a:ext>
            </a:extLst>
          </p:cNvPr>
          <p:cNvSpPr txBox="1"/>
          <p:nvPr/>
        </p:nvSpPr>
        <p:spPr>
          <a:xfrm>
            <a:off x="8835887" y="633122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Ali Sinan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Saglam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191EB3C7-7CFB-E832-677D-9AC16881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1" y="1463675"/>
            <a:ext cx="7912490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E9771-7DE2-5AC5-8B0E-CE8B869ED279}"/>
              </a:ext>
            </a:extLst>
          </p:cNvPr>
          <p:cNvSpPr txBox="1"/>
          <p:nvPr/>
        </p:nvSpPr>
        <p:spPr>
          <a:xfrm>
            <a:off x="9377680" y="1869440"/>
            <a:ext cx="2651760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Deeper model analysis using </a:t>
            </a:r>
            <a:r>
              <a:rPr lang="en-US" sz="2800" dirty="0" err="1"/>
              <a:t>Jupyter</a:t>
            </a:r>
            <a:r>
              <a:rPr lang="en-US" sz="2800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193448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8B89-C386-89D5-AA99-726B198D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4EE0A-BC20-3E5E-C8F6-76E21E997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SIR model using </a:t>
            </a:r>
            <a:r>
              <a:rPr lang="en-US" dirty="0" err="1"/>
              <a:t>BioNetGen</a:t>
            </a:r>
            <a:r>
              <a:rPr lang="en-US" dirty="0"/>
              <a:t> Extension in VS Code</a:t>
            </a:r>
          </a:p>
        </p:txBody>
      </p:sp>
    </p:spTree>
    <p:extLst>
      <p:ext uri="{BB962C8B-B14F-4D97-AF65-F5344CB8AC3E}">
        <p14:creationId xmlns:p14="http://schemas.microsoft.com/office/powerpoint/2010/main" val="2025571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D2A873-10FF-021F-E122-BFEA2BA8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 model diagram</a:t>
            </a:r>
          </a:p>
        </p:txBody>
      </p:sp>
      <p:pic>
        <p:nvPicPr>
          <p:cNvPr id="1028" name="Picture 4" descr="No description has been provided for this image">
            <a:extLst>
              <a:ext uri="{FF2B5EF4-FFF2-40B4-BE49-F238E27FC236}">
                <a16:creationId xmlns:a16="http://schemas.microsoft.com/office/drawing/2014/main" id="{88A43968-4569-F75F-97D3-2BDBFBAA3A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494" y="1612351"/>
            <a:ext cx="8268182" cy="488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1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320BDE-84E1-AB46-BE09-9C8E0AE0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Networks Models can be used to describe a wide range of natural processes.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8208B-C79D-6C44-A9AA-E170EB37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B90FB-0C52-894F-8441-12D148D2A89F}"/>
              </a:ext>
            </a:extLst>
          </p:cNvPr>
          <p:cNvSpPr txBox="1"/>
          <p:nvPr/>
        </p:nvSpPr>
        <p:spPr>
          <a:xfrm>
            <a:off x="741405" y="213771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Chemistry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76C04-5792-B94B-9474-F1A34217EC4E}"/>
              </a:ext>
            </a:extLst>
          </p:cNvPr>
          <p:cNvSpPr txBox="1"/>
          <p:nvPr/>
        </p:nvSpPr>
        <p:spPr>
          <a:xfrm>
            <a:off x="4038601" y="213771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Epidemiology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6C1DE-A397-3349-9C6C-E341524696F4}"/>
              </a:ext>
            </a:extLst>
          </p:cNvPr>
          <p:cNvSpPr txBox="1"/>
          <p:nvPr/>
        </p:nvSpPr>
        <p:spPr>
          <a:xfrm>
            <a:off x="7335797" y="213771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Molecular biology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8FC65-EF39-8745-9C91-6E66871CB0A0}"/>
              </a:ext>
            </a:extLst>
          </p:cNvPr>
          <p:cNvSpPr txBox="1"/>
          <p:nvPr/>
        </p:nvSpPr>
        <p:spPr>
          <a:xfrm>
            <a:off x="741405" y="3046414"/>
            <a:ext cx="225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Ozone formation in the upper atmosphere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45240-01F5-8D44-83AA-40576865B975}"/>
              </a:ext>
            </a:extLst>
          </p:cNvPr>
          <p:cNvSpPr txBox="1"/>
          <p:nvPr/>
        </p:nvSpPr>
        <p:spPr>
          <a:xfrm>
            <a:off x="4038601" y="3046415"/>
            <a:ext cx="298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Susceptible-Infected-Recovered (SIR)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6C65E-288D-EA4A-BBCD-3A8F0D02EE82}"/>
              </a:ext>
            </a:extLst>
          </p:cNvPr>
          <p:cNvSpPr txBox="1"/>
          <p:nvPr/>
        </p:nvSpPr>
        <p:spPr>
          <a:xfrm>
            <a:off x="7335797" y="3046414"/>
            <a:ext cx="298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Signaling 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EE76D-58C9-3347-9DA7-34EE419A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81" y="3782140"/>
            <a:ext cx="2905520" cy="2379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8C53DD-FE48-454A-B344-614908D8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223" y="3454691"/>
            <a:ext cx="2897332" cy="323213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3260946-02E0-DC47-BFE4-0A9F5D92ACFB}"/>
              </a:ext>
            </a:extLst>
          </p:cNvPr>
          <p:cNvGrpSpPr/>
          <p:nvPr/>
        </p:nvGrpSpPr>
        <p:grpSpPr>
          <a:xfrm>
            <a:off x="4521778" y="4139777"/>
            <a:ext cx="1697365" cy="1059405"/>
            <a:chOff x="4675756" y="3912243"/>
            <a:chExt cx="1697365" cy="10594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23CAAA-69BE-4240-8653-A23146494E83}"/>
                    </a:ext>
                  </a:extLst>
                </p:cNvPr>
                <p:cNvSpPr txBox="1"/>
                <p:nvPr/>
              </p:nvSpPr>
              <p:spPr>
                <a:xfrm>
                  <a:off x="4675756" y="4002616"/>
                  <a:ext cx="1697365" cy="3860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23CAAA-69BE-4240-8653-A23146494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56" y="4002616"/>
                  <a:ext cx="1697365" cy="386068"/>
                </a:xfrm>
                <a:prstGeom prst="rect">
                  <a:avLst/>
                </a:prstGeom>
                <a:blipFill>
                  <a:blip r:embed="rId5"/>
                  <a:stretch>
                    <a:fillRect t="-3226" b="-5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E772AE6-4140-2B4A-A655-3AAB4C55F302}"/>
                    </a:ext>
                  </a:extLst>
                </p:cNvPr>
                <p:cNvSpPr txBox="1"/>
                <p:nvPr/>
              </p:nvSpPr>
              <p:spPr>
                <a:xfrm>
                  <a:off x="4675756" y="4505520"/>
                  <a:ext cx="1697365" cy="3494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E772AE6-4140-2B4A-A655-3AAB4C55F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56" y="4505520"/>
                  <a:ext cx="1697365" cy="349455"/>
                </a:xfrm>
                <a:prstGeom prst="rect">
                  <a:avLst/>
                </a:prstGeom>
                <a:blipFill>
                  <a:blip r:embed="rId6"/>
                  <a:stretch>
                    <a:fillRect t="-10714" b="-6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E62EE7-ED93-734F-8CB5-B51F613F3671}"/>
                </a:ext>
              </a:extLst>
            </p:cNvPr>
            <p:cNvSpPr/>
            <p:nvPr/>
          </p:nvSpPr>
          <p:spPr>
            <a:xfrm>
              <a:off x="4675756" y="3912243"/>
              <a:ext cx="1697365" cy="1059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4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65" y="1198233"/>
            <a:ext cx="3328416" cy="1921846"/>
          </a:xfrm>
          <a:prstGeom prst="rect">
            <a:avLst/>
          </a:prstGeom>
        </p:spPr>
      </p:pic>
      <p:pic>
        <p:nvPicPr>
          <p:cNvPr id="10" name="Picture 9" descr="S:\Misc\Logos\2000px-University_of_Pittsburgh_Seal_(official).svg.pn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2955" y="4484886"/>
            <a:ext cx="740846" cy="74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640080"/>
            <a:ext cx="4350598" cy="2926080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rgbClr val="00D0E0"/>
                </a:solidFill>
              </a:rPr>
              <a:t>Overview of Rule-based modeling of cell signaling </a:t>
            </a:r>
            <a:br>
              <a:rPr lang="en-US" sz="4400" dirty="0"/>
            </a:br>
            <a:endParaRPr lang="en-US" sz="4400" b="1" dirty="0">
              <a:solidFill>
                <a:srgbClr val="73D10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622" y="3578087"/>
            <a:ext cx="3659246" cy="1554480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DEDD00"/>
                </a:solidFill>
              </a:rPr>
              <a:t>JIM Faeder</a:t>
            </a:r>
          </a:p>
          <a:p>
            <a:r>
              <a:rPr lang="en-US" sz="1500" i="1" dirty="0">
                <a:solidFill>
                  <a:srgbClr val="DEDD00"/>
                </a:solidFill>
              </a:rPr>
              <a:t>Department of Computational and Systems Biology</a:t>
            </a:r>
          </a:p>
          <a:p>
            <a:r>
              <a:rPr lang="en-US" sz="1500" i="1" dirty="0">
                <a:solidFill>
                  <a:srgbClr val="DEDD00"/>
                </a:solidFill>
              </a:rPr>
              <a:t>University of Pittsburgh School of Medicine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861481" y="3429000"/>
            <a:ext cx="2930202" cy="2100431"/>
            <a:chOff x="807181" y="1505303"/>
            <a:chExt cx="7458125" cy="51013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181" y="1505303"/>
              <a:ext cx="7458125" cy="51013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07181" y="1505303"/>
              <a:ext cx="2065676" cy="100432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34" y="4223434"/>
            <a:ext cx="3415553" cy="2170632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46" y="401664"/>
            <a:ext cx="2662443" cy="1657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901" y="5364331"/>
            <a:ext cx="398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CB0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MMBioS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CB0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Cell Modeling Workshop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CB0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July 12, 2021</a:t>
            </a:r>
          </a:p>
        </p:txBody>
      </p:sp>
    </p:spTree>
    <p:extLst>
      <p:ext uri="{BB962C8B-B14F-4D97-AF65-F5344CB8AC3E}">
        <p14:creationId xmlns:p14="http://schemas.microsoft.com/office/powerpoint/2010/main" val="291019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31" y="768565"/>
            <a:ext cx="4416629" cy="54448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5270" y="6485759"/>
            <a:ext cx="3982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Tyson and Novak,</a:t>
            </a: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Annu. Rev. Phys. Chem.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219–40 (2010)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55457" y="791244"/>
            <a:ext cx="725736" cy="1464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6551" y="791244"/>
            <a:ext cx="725736" cy="1668456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1058" y="4000527"/>
            <a:ext cx="725736" cy="221287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18763" y="2463284"/>
            <a:ext cx="2098475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accomplish the task of linking together signaling modules that determine cell fate?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72078" y="2459700"/>
            <a:ext cx="1258698" cy="233608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72079" y="2550423"/>
            <a:ext cx="4008555" cy="130412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38427" y="736050"/>
            <a:ext cx="3659246" cy="1778843"/>
          </a:xfrm>
          <a:prstGeom prst="rect">
            <a:avLst/>
          </a:prstGeom>
          <a:solidFill>
            <a:srgbClr val="BD582B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Toward an integrated model of the cell</a:t>
            </a:r>
          </a:p>
        </p:txBody>
      </p:sp>
    </p:spTree>
    <p:extLst>
      <p:ext uri="{BB962C8B-B14F-4D97-AF65-F5344CB8AC3E}">
        <p14:creationId xmlns:p14="http://schemas.microsoft.com/office/powerpoint/2010/main" val="79369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 of MCF10A Cell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400" y="6348968"/>
            <a:ext cx="515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Bouhaddou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(2017)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 Computational Biology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78458"/>
            <a:ext cx="5359400" cy="5070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77" y="1278458"/>
            <a:ext cx="4472423" cy="500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9626" y="4648200"/>
            <a:ext cx="245312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Coded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Matlab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670" y="264622"/>
            <a:ext cx="9597242" cy="1143000"/>
          </a:xfrm>
        </p:spPr>
        <p:txBody>
          <a:bodyPr>
            <a:noAutofit/>
          </a:bodyPr>
          <a:lstStyle/>
          <a:p>
            <a:r>
              <a:rPr lang="en-US" sz="3600" dirty="0"/>
              <a:t>Challenges of modeling cell regulatory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89285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Proteins are multi-functional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Representing their known interactions requires handling of </a:t>
            </a:r>
            <a:r>
              <a:rPr lang="en-US" sz="2800" i="1" dirty="0"/>
              <a:t>combinatorial complexity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906895" y="1966499"/>
            <a:ext cx="4550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 sites of binding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 sites of posttranslational modification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8902" y="6068411"/>
            <a:ext cx="92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 number of components and interactions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huge number of possible species and reactions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304919" y="4831419"/>
            <a:ext cx="32746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6345" y="5627647"/>
            <a:ext cx="2057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 number of rules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64" y="1716755"/>
            <a:ext cx="3350381" cy="15809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0421" y="4457965"/>
            <a:ext cx="5123944" cy="117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5038" y="3964103"/>
            <a:ext cx="2648681" cy="2032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16" y="292547"/>
            <a:ext cx="11661569" cy="1143000"/>
          </a:xfrm>
        </p:spPr>
        <p:txBody>
          <a:bodyPr>
            <a:noAutofit/>
          </a:bodyPr>
          <a:lstStyle/>
          <a:p>
            <a:r>
              <a:rPr lang="en-US" sz="3600" dirty="0"/>
              <a:t>Combinatorial complexity in a realistic model of EGFR signaling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3378" y="2782282"/>
            <a:ext cx="5102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ErbB1:ErbB1 has &gt;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5.5x10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states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772" y="1009503"/>
            <a:ext cx="3840228" cy="57444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3378" y="2202594"/>
            <a:ext cx="4980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ErbB3:ErbB1 has &gt;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3.8x10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437" y="6384592"/>
            <a:ext cx="365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Creamer et al. (2012)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BMC Syst. Biol.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9136" y="3920399"/>
            <a:ext cx="3745894" cy="18158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Such models can be built from a manageable number of rules – 10’s to 100’s</a:t>
            </a:r>
          </a:p>
        </p:txBody>
      </p:sp>
    </p:spTree>
    <p:extLst>
      <p:ext uri="{BB962C8B-B14F-4D97-AF65-F5344CB8AC3E}">
        <p14:creationId xmlns:p14="http://schemas.microsoft.com/office/powerpoint/2010/main" val="14394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86" y="2258191"/>
            <a:ext cx="3350381" cy="15809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390" y="4099941"/>
            <a:ext cx="2566610" cy="2487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Rule-based Modeling (RBM)?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Molecules are modeled as </a:t>
            </a:r>
            <a:r>
              <a:rPr lang="en-US" i="1" dirty="0"/>
              <a:t>structured objects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092099" y="2185620"/>
            <a:ext cx="66152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3375" y="2214989"/>
            <a:ext cx="489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Y397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Y508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99776" y="2258190"/>
            <a:ext cx="2893177" cy="34228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16965" y="2564191"/>
            <a:ext cx="0" cy="60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93144" y="3108480"/>
            <a:ext cx="105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751434" y="2564192"/>
            <a:ext cx="0" cy="9136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76962" y="3441531"/>
            <a:ext cx="138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751434" y="2584322"/>
            <a:ext cx="517816" cy="893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2"/>
          </p:cNvCxnSpPr>
          <p:nvPr/>
        </p:nvCxnSpPr>
        <p:spPr>
          <a:xfrm flipV="1">
            <a:off x="6751434" y="2584321"/>
            <a:ext cx="1609148" cy="893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751435" y="2564191"/>
            <a:ext cx="1110483" cy="9136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047250" y="2564191"/>
            <a:ext cx="0" cy="60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71682" y="310287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0055" y="5202512"/>
            <a:ext cx="475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FceRI(a_Ig,b_Y218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,g_ITAM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4795206" y="5119880"/>
            <a:ext cx="66152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73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4" grpId="0"/>
      <p:bldP spid="19" grpId="0"/>
      <p:bldP spid="31" grpId="0"/>
      <p:bldP spid="32" grpId="0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Rule-based Modeling (RBM)?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6361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Rules define the interactions of molecules</a:t>
            </a:r>
          </a:p>
          <a:p>
            <a:pPr marL="514350" indent="-514350">
              <a:buFont typeface="+mj-lt"/>
              <a:buAutoNum type="arabicPeriod" startAt="2"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80371" y="3536646"/>
            <a:ext cx="8577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bY_218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&lt;-&gt; LYN(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SH2!1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bY_218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kpL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3749" y="2008535"/>
            <a:ext cx="760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“Lyn SH2 domain binds to phosphorylated Tyr 218 on the β subunit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FcεRI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2672" y="3016389"/>
            <a:ext cx="1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Reactants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0765" y="3016389"/>
            <a:ext cx="1124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93366" y="3016389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Law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708578" y="2029007"/>
            <a:ext cx="155448" cy="289075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ight Brace 14"/>
          <p:cNvSpPr/>
          <p:nvPr/>
        </p:nvSpPr>
        <p:spPr>
          <a:xfrm rot="16200000">
            <a:off x="7550052" y="1819693"/>
            <a:ext cx="150123" cy="33038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ight Brace 15"/>
          <p:cNvSpPr/>
          <p:nvPr/>
        </p:nvSpPr>
        <p:spPr>
          <a:xfrm rot="16200000">
            <a:off x="9870882" y="3007469"/>
            <a:ext cx="155535" cy="93374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844892" y="3858437"/>
            <a:ext cx="2423893" cy="200952"/>
            <a:chOff x="5082897" y="4095025"/>
            <a:chExt cx="2423893" cy="200952"/>
          </a:xfrm>
        </p:grpSpPr>
        <p:sp>
          <p:nvSpPr>
            <p:cNvPr id="17" name="Left Bracket 16"/>
            <p:cNvSpPr/>
            <p:nvPr/>
          </p:nvSpPr>
          <p:spPr>
            <a:xfrm rot="16200000">
              <a:off x="6195072" y="3082461"/>
              <a:ext cx="200951" cy="2226081"/>
            </a:xfrm>
            <a:prstGeom prst="leftBracket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082897" y="4095025"/>
              <a:ext cx="204557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302233" y="4095025"/>
              <a:ext cx="204557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7688862" y="3997129"/>
            <a:ext cx="68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8583" y="4487240"/>
            <a:ext cx="7590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“Don’t write don’t care” – elements not mentioned may be in any state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 One rule can generate reactions involving many different species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3232" y="5291504"/>
            <a:ext cx="57771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rate determined by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Mass Action kinetics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rate forward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kpL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Lyn(SH2)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]*[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(bY_218~P)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]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1" y="1890315"/>
            <a:ext cx="749903" cy="1552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0027" y="3487320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Rule:</a:t>
            </a:r>
          </a:p>
        </p:txBody>
      </p:sp>
    </p:spTree>
    <p:extLst>
      <p:ext uri="{BB962C8B-B14F-4D97-AF65-F5344CB8AC3E}">
        <p14:creationId xmlns:p14="http://schemas.microsoft.com/office/powerpoint/2010/main" val="204926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/>
      <p:bldP spid="12" grpId="0"/>
      <p:bldP spid="13" grpId="0"/>
      <p:bldP spid="14" grpId="0" animBg="1"/>
      <p:bldP spid="15" grpId="0" animBg="1"/>
      <p:bldP spid="16" grpId="0" animBg="1"/>
      <p:bldP spid="24" grpId="0"/>
      <p:bldP spid="25" grpId="0"/>
      <p:bldP spid="26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 of a Rule-Based Model</a:t>
            </a:r>
          </a:p>
        </p:txBody>
      </p:sp>
      <p:pic>
        <p:nvPicPr>
          <p:cNvPr id="309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5326" y="1762251"/>
            <a:ext cx="8474075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752600" y="4114800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Molecules (4)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4114800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Rules (19)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6254" y="4495800"/>
            <a:ext cx="5725546" cy="212365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begin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reaction_rules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# Ligand-receptor binding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1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Lig(l,l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&lt;-&gt; Rec(a!1).Lig(l!1,l) kp1, km1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Lig(l,l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&lt;-&gt; Rec(a!1).Lig(l!1,l) kp1, km1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# Receptor-aggregation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2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Lig(l,l!1) &lt;-&gt; Rec(a!2).Lig(l!2,l!1) kp2,km2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# Constitutive Lyn-receptor binding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3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Rec(b~Y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Lyn(U,SH2) &lt;-&gt; Rec(b~Y!1).Lyn(U!1,SH2)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kpL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…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28800" y="4514672"/>
            <a:ext cx="2362200" cy="1200329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begin molecule types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Lig(l,l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Lyn(U,SH2)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Syk(tSH2,l~U~P,a~U~P)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Rec(a,b~U~P,g~U~P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end molecule types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05801" y="4114800"/>
            <a:ext cx="210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BioNetGen language</a:t>
            </a:r>
          </a:p>
        </p:txBody>
      </p:sp>
    </p:spTree>
    <p:extLst>
      <p:ext uri="{BB962C8B-B14F-4D97-AF65-F5344CB8AC3E}">
        <p14:creationId xmlns:p14="http://schemas.microsoft.com/office/powerpoint/2010/main" val="89386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99352" y="2845238"/>
            <a:ext cx="3265714" cy="9041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Generation</a:t>
            </a:r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 of a Rule-Based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8881" y="1417638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 types (4)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6881" y="1417638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Rules (19)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4211" y="4859504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Species (354)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5855" y="4859504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Reactions(3680)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42" y="2012899"/>
            <a:ext cx="1869560" cy="166467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3285741">
            <a:off x="3853241" y="2181684"/>
            <a:ext cx="138509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ight Arrow 12"/>
          <p:cNvSpPr/>
          <p:nvPr/>
        </p:nvSpPr>
        <p:spPr>
          <a:xfrm rot="18314259" flipH="1">
            <a:off x="4973433" y="2181683"/>
            <a:ext cx="138509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Arrow 13"/>
          <p:cNvSpPr/>
          <p:nvPr/>
        </p:nvSpPr>
        <p:spPr>
          <a:xfrm rot="18314259" flipH="1">
            <a:off x="3853241" y="4013844"/>
            <a:ext cx="138509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ight Arrow 14"/>
          <p:cNvSpPr/>
          <p:nvPr/>
        </p:nvSpPr>
        <p:spPr>
          <a:xfrm rot="3285741">
            <a:off x="4973433" y="4013843"/>
            <a:ext cx="138509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883" y="5272782"/>
            <a:ext cx="4643252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1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3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Syk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(a~Y,l~Y,tSH2)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Syk_tot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4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5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6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7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8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9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0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3285" y="5272920"/>
            <a:ext cx="1018507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1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3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4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5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6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kp2 7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8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kmL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9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241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modeling enables knowledge representation on a large 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1" y="1888175"/>
            <a:ext cx="3311976" cy="3835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80" y="1657342"/>
            <a:ext cx="1740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Fc</a:t>
            </a:r>
            <a:r>
              <a:rPr kumimoji="0" lang="el-G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ε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619" y="5886666"/>
            <a:ext cx="2594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Faeder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Immunol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(2003)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Chylek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Mol.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BioSys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8862" y="2902778"/>
            <a:ext cx="578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Precise encoding of modeled structures and interactions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 avoids combinatorial complexity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Amenable to visualization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Extensible as knowledge base grows</a:t>
            </a:r>
          </a:p>
        </p:txBody>
      </p:sp>
    </p:spTree>
    <p:extLst>
      <p:ext uri="{BB962C8B-B14F-4D97-AF65-F5344CB8AC3E}">
        <p14:creationId xmlns:p14="http://schemas.microsoft.com/office/powerpoint/2010/main" val="121521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31" y="768565"/>
            <a:ext cx="4416629" cy="54448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5270" y="6485759"/>
            <a:ext cx="3982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Tyson and Novak,</a:t>
            </a: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Annu. Rev. Phys. Chem.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219–40 (2010)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55457" y="791244"/>
            <a:ext cx="725736" cy="1464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6551" y="791244"/>
            <a:ext cx="725736" cy="1668456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1058" y="4000527"/>
            <a:ext cx="725736" cy="221287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18763" y="2463284"/>
            <a:ext cx="2098475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accomplish the task of linking together signaling modules that determine cell fate?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72078" y="2459700"/>
            <a:ext cx="1258698" cy="233608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72079" y="2550423"/>
            <a:ext cx="4008555" cy="130412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38427" y="736050"/>
            <a:ext cx="3659246" cy="1778843"/>
          </a:xfrm>
          <a:prstGeom prst="rect">
            <a:avLst/>
          </a:prstGeom>
          <a:solidFill>
            <a:srgbClr val="BD582B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Toward an integrated model of the cell</a:t>
            </a:r>
          </a:p>
        </p:txBody>
      </p:sp>
    </p:spTree>
    <p:extLst>
      <p:ext uri="{BB962C8B-B14F-4D97-AF65-F5344CB8AC3E}">
        <p14:creationId xmlns:p14="http://schemas.microsoft.com/office/powerpoint/2010/main" val="195390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modeling enables knowledge representation on a large 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1" y="1888175"/>
            <a:ext cx="3311976" cy="3835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80" y="1657342"/>
            <a:ext cx="1740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Fc</a:t>
            </a:r>
            <a:r>
              <a:rPr kumimoji="0" lang="el-G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ε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994" y="5886666"/>
            <a:ext cx="2522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Faeder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Immunol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(2003)</a:t>
            </a:r>
          </a:p>
        </p:txBody>
      </p:sp>
      <p:pic>
        <p:nvPicPr>
          <p:cNvPr id="6" name="Picture 5" descr="map12pdf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78" y="2120719"/>
            <a:ext cx="3369623" cy="39544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48103" y="6164217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Chylek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 One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(2014)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4113" y="3114878"/>
            <a:ext cx="27432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molecule types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129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1853" y="1657342"/>
            <a:ext cx="2877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 cell receptor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4113" y="4442786"/>
            <a:ext cx="2498065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species is too large for network generation!</a:t>
            </a:r>
          </a:p>
        </p:txBody>
      </p:sp>
    </p:spTree>
    <p:extLst>
      <p:ext uri="{BB962C8B-B14F-4D97-AF65-F5344CB8AC3E}">
        <p14:creationId xmlns:p14="http://schemas.microsoft.com/office/powerpoint/2010/main" val="148471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for simulating RBMs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752600"/>
            <a:ext cx="2362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Specification</a:t>
            </a:r>
          </a:p>
        </p:txBody>
      </p:sp>
      <p:sp>
        <p:nvSpPr>
          <p:cNvPr id="9" name="Oval 8"/>
          <p:cNvSpPr/>
          <p:nvPr/>
        </p:nvSpPr>
        <p:spPr>
          <a:xfrm>
            <a:off x="2857500" y="28956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4191000"/>
            <a:ext cx="2362200" cy="9144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</a:t>
            </a:r>
          </a:p>
        </p:txBody>
      </p:sp>
      <p:sp>
        <p:nvSpPr>
          <p:cNvPr id="11" name="Oval 10"/>
          <p:cNvSpPr/>
          <p:nvPr/>
        </p:nvSpPr>
        <p:spPr>
          <a:xfrm>
            <a:off x="2857500" y="56388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 Simulator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3771900" y="2236329"/>
            <a:ext cx="11049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10" idx="0"/>
          </p:cNvCxnSpPr>
          <p:nvPr/>
        </p:nvCxnSpPr>
        <p:spPr>
          <a:xfrm rot="5400000">
            <a:off x="3581400" y="4000500"/>
            <a:ext cx="3810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</p:cNvCxnSpPr>
          <p:nvPr/>
        </p:nvCxnSpPr>
        <p:spPr>
          <a:xfrm rot="5400000">
            <a:off x="3504803" y="5371703"/>
            <a:ext cx="533400" cy="794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83314" y="2224841"/>
            <a:ext cx="117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4285" y="3071336"/>
            <a:ext cx="1018507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1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3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4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5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6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kp2 7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8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kmL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9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77608"/>
            <a:ext cx="2621845" cy="2033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8161" y="5911334"/>
            <a:ext cx="136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ODE’s, SSA</a:t>
            </a:r>
          </a:p>
        </p:txBody>
      </p:sp>
    </p:spTree>
    <p:extLst>
      <p:ext uri="{BB962C8B-B14F-4D97-AF65-F5344CB8AC3E}">
        <p14:creationId xmlns:p14="http://schemas.microsoft.com/office/powerpoint/2010/main" val="14135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/>
      <p:bldP spid="15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Combinatorial Complexity</a:t>
            </a:r>
            <a:r>
              <a:rPr lang="en-US" dirty="0"/>
              <a:t> </a:t>
            </a:r>
          </a:p>
        </p:txBody>
      </p:sp>
      <p:pic>
        <p:nvPicPr>
          <p:cNvPr id="10" name="Picture 9" descr="EGFR_ECM_BM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19" y="1654892"/>
            <a:ext cx="5407100" cy="4090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88890" y="5915336"/>
            <a:ext cx="721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proteins, 20 interactions			170,000 species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886347" y="5987178"/>
            <a:ext cx="594912" cy="3053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163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for simulating RBMs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752600"/>
            <a:ext cx="2362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Specification</a:t>
            </a:r>
          </a:p>
        </p:txBody>
      </p:sp>
      <p:sp>
        <p:nvSpPr>
          <p:cNvPr id="13" name="Oval 12"/>
          <p:cNvSpPr/>
          <p:nvPr/>
        </p:nvSpPr>
        <p:spPr>
          <a:xfrm>
            <a:off x="7696200" y="2895600"/>
            <a:ext cx="20955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Configuration Generation</a:t>
            </a:r>
          </a:p>
        </p:txBody>
      </p:sp>
      <p:cxnSp>
        <p:nvCxnSpPr>
          <p:cNvPr id="19" name="Straight Arrow Connector 18"/>
          <p:cNvCxnSpPr>
            <a:stCxn id="5" idx="3"/>
            <a:endCxn id="13" idx="0"/>
          </p:cNvCxnSpPr>
          <p:nvPr/>
        </p:nvCxnSpPr>
        <p:spPr>
          <a:xfrm>
            <a:off x="7239000" y="2209800"/>
            <a:ext cx="150495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4"/>
            <a:endCxn id="21" idx="0"/>
          </p:cNvCxnSpPr>
          <p:nvPr/>
        </p:nvCxnSpPr>
        <p:spPr>
          <a:xfrm>
            <a:off x="8743950" y="3810001"/>
            <a:ext cx="0" cy="376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7500" y="28956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4191000"/>
            <a:ext cx="2362200" cy="9144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</a:t>
            </a:r>
          </a:p>
        </p:txBody>
      </p:sp>
      <p:sp>
        <p:nvSpPr>
          <p:cNvPr id="11" name="Oval 10"/>
          <p:cNvSpPr/>
          <p:nvPr/>
        </p:nvSpPr>
        <p:spPr>
          <a:xfrm>
            <a:off x="2857500" y="56388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 Simulator</a:t>
            </a:r>
          </a:p>
        </p:txBody>
      </p:sp>
      <p:cxnSp>
        <p:nvCxnSpPr>
          <p:cNvPr id="12" name="Straight Arrow Connector 11"/>
          <p:cNvCxnSpPr>
            <a:endCxn id="9" idx="0"/>
          </p:cNvCxnSpPr>
          <p:nvPr/>
        </p:nvCxnSpPr>
        <p:spPr>
          <a:xfrm rot="10800000" flipV="1">
            <a:off x="3771900" y="2209800"/>
            <a:ext cx="11049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10" idx="0"/>
          </p:cNvCxnSpPr>
          <p:nvPr/>
        </p:nvCxnSpPr>
        <p:spPr>
          <a:xfrm rot="5400000">
            <a:off x="3581400" y="4000500"/>
            <a:ext cx="3810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</p:cNvCxnSpPr>
          <p:nvPr/>
        </p:nvCxnSpPr>
        <p:spPr>
          <a:xfrm rot="5400000">
            <a:off x="3504803" y="5371703"/>
            <a:ext cx="533400" cy="794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1499" y="219831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83314" y="2198312"/>
            <a:ext cx="117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Indirect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54342" y="6290346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NFsim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3" descr="listDiagram_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42717" y="4186430"/>
            <a:ext cx="2802467" cy="2085383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946079" y="3028719"/>
            <a:ext cx="214300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Bypasses network generation</a:t>
            </a:r>
          </a:p>
        </p:txBody>
      </p:sp>
    </p:spTree>
    <p:extLst>
      <p:ext uri="{BB962C8B-B14F-4D97-AF65-F5344CB8AC3E}">
        <p14:creationId xmlns:p14="http://schemas.microsoft.com/office/powerpoint/2010/main" val="20200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3" grpId="0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732890" y="2501441"/>
            <a:ext cx="209915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reaction rules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1780340" y="2981719"/>
            <a:ext cx="2528640" cy="427724"/>
            <a:chOff x="346" y="1113"/>
            <a:chExt cx="1756" cy="297"/>
          </a:xfrm>
        </p:grpSpPr>
        <p:sp>
          <p:nvSpPr>
            <p:cNvPr id="11268" name="Text Box 4"/>
            <p:cNvSpPr txBox="1">
              <a:spLocks noChangeArrowheads="1"/>
            </p:cNvSpPr>
            <p:nvPr/>
          </p:nvSpPr>
          <p:spPr bwMode="auto">
            <a:xfrm>
              <a:off x="813" y="1159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1269" name="Group 5"/>
            <p:cNvGrpSpPr>
              <a:grpSpLocks/>
            </p:cNvGrpSpPr>
            <p:nvPr/>
          </p:nvGrpSpPr>
          <p:grpSpPr bwMode="auto">
            <a:xfrm>
              <a:off x="1670" y="1152"/>
              <a:ext cx="431" cy="258"/>
              <a:chOff x="1670" y="1152"/>
              <a:chExt cx="431" cy="258"/>
            </a:xfrm>
          </p:grpSpPr>
          <p:sp>
            <p:nvSpPr>
              <p:cNvPr id="11270" name="Oval 6"/>
              <p:cNvSpPr>
                <a:spLocks noChangeArrowheads="1"/>
              </p:cNvSpPr>
              <p:nvPr/>
            </p:nvSpPr>
            <p:spPr bwMode="auto">
              <a:xfrm>
                <a:off x="1670" y="1254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1271" name="AutoShape 7"/>
              <p:cNvSpPr>
                <a:spLocks noChangeArrowheads="1"/>
              </p:cNvSpPr>
              <p:nvPr/>
            </p:nvSpPr>
            <p:spPr bwMode="auto">
              <a:xfrm>
                <a:off x="1670" y="1152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       </a:t>
                </a:r>
              </a:p>
            </p:txBody>
          </p:sp>
        </p:grp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>
              <a:off x="346" y="1205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       </a:t>
              </a:r>
            </a:p>
          </p:txBody>
        </p:sp>
        <p:sp>
          <p:nvSpPr>
            <p:cNvPr id="11273" name="Oval 9"/>
            <p:cNvSpPr>
              <a:spLocks noChangeArrowheads="1"/>
            </p:cNvSpPr>
            <p:nvPr/>
          </p:nvSpPr>
          <p:spPr bwMode="auto">
            <a:xfrm>
              <a:off x="1037" y="1176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>
              <a:off x="1267" y="1262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7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1113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276" name="Group 12"/>
          <p:cNvGrpSpPr>
            <a:grpSpLocks/>
          </p:cNvGrpSpPr>
          <p:nvPr/>
        </p:nvGrpSpPr>
        <p:grpSpPr bwMode="auto">
          <a:xfrm>
            <a:off x="1780340" y="4429765"/>
            <a:ext cx="2528640" cy="496853"/>
            <a:chOff x="346" y="3168"/>
            <a:chExt cx="1756" cy="345"/>
          </a:xfrm>
        </p:grpSpPr>
        <p:sp>
          <p:nvSpPr>
            <p:cNvPr id="11277" name="Text Box 13"/>
            <p:cNvSpPr txBox="1">
              <a:spLocks noChangeArrowheads="1"/>
            </p:cNvSpPr>
            <p:nvPr/>
          </p:nvSpPr>
          <p:spPr bwMode="auto">
            <a:xfrm>
              <a:off x="813" y="3232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1278" name="Group 14"/>
            <p:cNvGrpSpPr>
              <a:grpSpLocks/>
            </p:cNvGrpSpPr>
            <p:nvPr/>
          </p:nvGrpSpPr>
          <p:grpSpPr bwMode="auto">
            <a:xfrm>
              <a:off x="1670" y="3226"/>
              <a:ext cx="431" cy="287"/>
              <a:chOff x="1670" y="3226"/>
              <a:chExt cx="431" cy="287"/>
            </a:xfrm>
          </p:grpSpPr>
          <p:sp>
            <p:nvSpPr>
              <p:cNvPr id="11279" name="Oval 15"/>
              <p:cNvSpPr>
                <a:spLocks noChangeArrowheads="1"/>
              </p:cNvSpPr>
              <p:nvPr/>
            </p:nvSpPr>
            <p:spPr bwMode="auto">
              <a:xfrm>
                <a:off x="1958" y="332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1280" name="AutoShape 16"/>
              <p:cNvSpPr>
                <a:spLocks noChangeArrowheads="1"/>
              </p:cNvSpPr>
              <p:nvPr/>
            </p:nvSpPr>
            <p:spPr bwMode="auto">
              <a:xfrm>
                <a:off x="1670" y="322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c</a:t>
                </a:r>
              </a:p>
            </p:txBody>
          </p:sp>
        </p:grpSp>
        <p:sp>
          <p:nvSpPr>
            <p:cNvPr id="11281" name="AutoShape 17"/>
            <p:cNvSpPr>
              <a:spLocks noChangeArrowheads="1"/>
            </p:cNvSpPr>
            <p:nvPr/>
          </p:nvSpPr>
          <p:spPr bwMode="auto">
            <a:xfrm>
              <a:off x="346" y="3278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c</a:t>
              </a:r>
            </a:p>
          </p:txBody>
        </p:sp>
        <p:sp>
          <p:nvSpPr>
            <p:cNvPr id="11282" name="Oval 18"/>
            <p:cNvSpPr>
              <a:spLocks noChangeArrowheads="1"/>
            </p:cNvSpPr>
            <p:nvPr/>
          </p:nvSpPr>
          <p:spPr bwMode="auto">
            <a:xfrm>
              <a:off x="1037" y="3250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283" name="Line 19"/>
            <p:cNvSpPr>
              <a:spLocks noChangeShapeType="1"/>
            </p:cNvSpPr>
            <p:nvPr/>
          </p:nvSpPr>
          <p:spPr bwMode="auto">
            <a:xfrm>
              <a:off x="1267" y="3336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84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3168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285" name="Group 21"/>
          <p:cNvGrpSpPr>
            <a:grpSpLocks/>
          </p:cNvGrpSpPr>
          <p:nvPr/>
        </p:nvGrpSpPr>
        <p:grpSpPr bwMode="auto">
          <a:xfrm>
            <a:off x="1780340" y="3746284"/>
            <a:ext cx="2528640" cy="436365"/>
            <a:chOff x="346" y="2131"/>
            <a:chExt cx="1756" cy="303"/>
          </a:xfrm>
        </p:grpSpPr>
        <p:sp>
          <p:nvSpPr>
            <p:cNvPr id="11286" name="Text Box 22"/>
            <p:cNvSpPr txBox="1">
              <a:spLocks noChangeArrowheads="1"/>
            </p:cNvSpPr>
            <p:nvPr/>
          </p:nvSpPr>
          <p:spPr bwMode="auto">
            <a:xfrm>
              <a:off x="813" y="2195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1287" name="Group 23"/>
            <p:cNvGrpSpPr>
              <a:grpSpLocks/>
            </p:cNvGrpSpPr>
            <p:nvPr/>
          </p:nvGrpSpPr>
          <p:grpSpPr bwMode="auto">
            <a:xfrm>
              <a:off x="1670" y="2189"/>
              <a:ext cx="431" cy="201"/>
              <a:chOff x="1670" y="2189"/>
              <a:chExt cx="431" cy="201"/>
            </a:xfrm>
          </p:grpSpPr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1814" y="2290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1289" name="AutoShape 25"/>
              <p:cNvSpPr>
                <a:spLocks noChangeArrowheads="1"/>
              </p:cNvSpPr>
              <p:nvPr/>
            </p:nvSpPr>
            <p:spPr bwMode="auto">
              <a:xfrm>
                <a:off x="1670" y="2189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346" y="2246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1291" name="Oval 27"/>
            <p:cNvSpPr>
              <a:spLocks noChangeArrowheads="1"/>
            </p:cNvSpPr>
            <p:nvPr/>
          </p:nvSpPr>
          <p:spPr bwMode="auto">
            <a:xfrm>
              <a:off x="1037" y="2246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1292" name="Line 28"/>
            <p:cNvSpPr>
              <a:spLocks noChangeShapeType="1"/>
            </p:cNvSpPr>
            <p:nvPr/>
          </p:nvSpPr>
          <p:spPr bwMode="auto">
            <a:xfrm>
              <a:off x="1267" y="2304"/>
              <a:ext cx="316" cy="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93" name="Picture 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2131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736107" y="1417588"/>
            <a:ext cx="2073601" cy="1019996"/>
            <a:chOff x="868318" y="5537734"/>
            <a:chExt cx="2073601" cy="1019996"/>
          </a:xfrm>
        </p:grpSpPr>
        <p:sp>
          <p:nvSpPr>
            <p:cNvPr id="11294" name="Freeform 30"/>
            <p:cNvSpPr>
              <a:spLocks noChangeArrowheads="1"/>
            </p:cNvSpPr>
            <p:nvPr/>
          </p:nvSpPr>
          <p:spPr bwMode="auto">
            <a:xfrm>
              <a:off x="1781279" y="5642865"/>
              <a:ext cx="207360" cy="249146"/>
            </a:xfrm>
            <a:custGeom>
              <a:avLst/>
              <a:gdLst>
                <a:gd name="T0" fmla="*/ 0 w 636"/>
                <a:gd name="T1" fmla="*/ 0 h 763"/>
                <a:gd name="T2" fmla="*/ 635 w 636"/>
                <a:gd name="T3" fmla="*/ 76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36" h="763">
                  <a:moveTo>
                    <a:pt x="0" y="0"/>
                  </a:moveTo>
                  <a:lnTo>
                    <a:pt x="635" y="762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5" name="Freeform 31"/>
            <p:cNvSpPr>
              <a:spLocks noChangeArrowheads="1"/>
            </p:cNvSpPr>
            <p:nvPr/>
          </p:nvSpPr>
          <p:spPr bwMode="auto">
            <a:xfrm>
              <a:off x="1573919" y="5642865"/>
              <a:ext cx="41760" cy="290911"/>
            </a:xfrm>
            <a:custGeom>
              <a:avLst/>
              <a:gdLst>
                <a:gd name="T0" fmla="*/ 0 w 128"/>
                <a:gd name="T1" fmla="*/ 0 h 890"/>
                <a:gd name="T2" fmla="*/ 127 w 128"/>
                <a:gd name="T3" fmla="*/ 889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8" h="890">
                  <a:moveTo>
                    <a:pt x="0" y="0"/>
                  </a:moveTo>
                  <a:lnTo>
                    <a:pt x="127" y="889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6" name="Freeform 32"/>
            <p:cNvSpPr>
              <a:spLocks noChangeArrowheads="1"/>
            </p:cNvSpPr>
            <p:nvPr/>
          </p:nvSpPr>
          <p:spPr bwMode="auto">
            <a:xfrm>
              <a:off x="1200959" y="5684629"/>
              <a:ext cx="125280" cy="165618"/>
            </a:xfrm>
            <a:custGeom>
              <a:avLst/>
              <a:gdLst>
                <a:gd name="T0" fmla="*/ 381 w 382"/>
                <a:gd name="T1" fmla="*/ 0 h 509"/>
                <a:gd name="T2" fmla="*/ 0 w 382"/>
                <a:gd name="T3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2" h="509">
                  <a:moveTo>
                    <a:pt x="381" y="0"/>
                  </a:moveTo>
                  <a:lnTo>
                    <a:pt x="0" y="508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7" name="Oval 33"/>
            <p:cNvSpPr>
              <a:spLocks noChangeArrowheads="1"/>
            </p:cNvSpPr>
            <p:nvPr/>
          </p:nvSpPr>
          <p:spPr bwMode="auto">
            <a:xfrm>
              <a:off x="1905119" y="5871849"/>
              <a:ext cx="207360" cy="267868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298" name="Oval 34"/>
            <p:cNvSpPr>
              <a:spLocks noChangeArrowheads="1"/>
            </p:cNvSpPr>
            <p:nvPr/>
          </p:nvSpPr>
          <p:spPr bwMode="auto">
            <a:xfrm>
              <a:off x="1035359" y="5830085"/>
              <a:ext cx="207360" cy="227544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1299" name="Oval 35"/>
            <p:cNvSpPr>
              <a:spLocks noChangeArrowheads="1"/>
            </p:cNvSpPr>
            <p:nvPr/>
          </p:nvSpPr>
          <p:spPr bwMode="auto">
            <a:xfrm>
              <a:off x="1532159" y="5932335"/>
              <a:ext cx="207360" cy="144015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1300" name="AutoShape 36"/>
            <p:cNvSpPr>
              <a:spLocks noChangeArrowheads="1"/>
            </p:cNvSpPr>
            <p:nvPr/>
          </p:nvSpPr>
          <p:spPr bwMode="auto">
            <a:xfrm>
              <a:off x="1242719" y="5537734"/>
              <a:ext cx="622080" cy="146895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496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sp>
          <p:nvSpPr>
            <p:cNvPr id="11302" name="Text Box 38"/>
            <p:cNvSpPr txBox="1">
              <a:spLocks noChangeArrowheads="1"/>
            </p:cNvSpPr>
            <p:nvPr/>
          </p:nvSpPr>
          <p:spPr bwMode="auto">
            <a:xfrm>
              <a:off x="868318" y="6176089"/>
              <a:ext cx="2073601" cy="381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000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5558" tIns="59139" rIns="85558" bIns="44738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</a:tabLst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contact map</a:t>
              </a:r>
            </a:p>
          </p:txBody>
        </p:sp>
      </p:grpSp>
      <p:sp>
        <p:nvSpPr>
          <p:cNvPr id="11303" name="Text Box 39"/>
          <p:cNvSpPr txBox="1">
            <a:spLocks noChangeArrowheads="1"/>
          </p:cNvSpPr>
          <p:nvPr/>
        </p:nvSpPr>
        <p:spPr bwMode="auto">
          <a:xfrm>
            <a:off x="5508480" y="165618"/>
            <a:ext cx="4963680" cy="50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803" tIns="74585" rIns="89803" bIns="4898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/>
            </a:pPr>
            <a:endParaRPr kumimoji="0" lang="en-US" sz="2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305" name="Rectangle 41"/>
          <p:cNvSpPr>
            <a:spLocks noChangeArrowheads="1"/>
          </p:cNvSpPr>
          <p:nvPr/>
        </p:nvSpPr>
        <p:spPr bwMode="auto">
          <a:xfrm>
            <a:off x="8166720" y="1510583"/>
            <a:ext cx="1493280" cy="1078674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06" name="Picture 4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40" y="1591232"/>
            <a:ext cx="1287360" cy="87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07" name="Text Box 43"/>
          <p:cNvSpPr txBox="1">
            <a:spLocks noChangeArrowheads="1"/>
          </p:cNvSpPr>
          <p:nvPr/>
        </p:nvSpPr>
        <p:spPr bwMode="auto">
          <a:xfrm>
            <a:off x="8118340" y="2488345"/>
            <a:ext cx="9028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species</a:t>
            </a:r>
          </a:p>
        </p:txBody>
      </p:sp>
      <p:sp>
        <p:nvSpPr>
          <p:cNvPr id="11308" name="Rectangle 44"/>
          <p:cNvSpPr>
            <a:spLocks noChangeArrowheads="1"/>
          </p:cNvSpPr>
          <p:nvPr/>
        </p:nvSpPr>
        <p:spPr bwMode="auto">
          <a:xfrm>
            <a:off x="5007360" y="1493439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09" name="Picture 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1561124"/>
            <a:ext cx="2449440" cy="138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0" name="Text Box 46"/>
          <p:cNvSpPr txBox="1">
            <a:spLocks noChangeArrowheads="1"/>
          </p:cNvSpPr>
          <p:nvPr/>
        </p:nvSpPr>
        <p:spPr bwMode="auto">
          <a:xfrm>
            <a:off x="5005920" y="6390360"/>
            <a:ext cx="10051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reactions</a:t>
            </a:r>
          </a:p>
        </p:txBody>
      </p:sp>
      <p:sp>
        <p:nvSpPr>
          <p:cNvPr id="11311" name="Rectangle 47"/>
          <p:cNvSpPr>
            <a:spLocks noChangeArrowheads="1"/>
          </p:cNvSpPr>
          <p:nvPr/>
        </p:nvSpPr>
        <p:spPr bwMode="auto">
          <a:xfrm>
            <a:off x="5007360" y="3152493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12" name="Picture 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3234579"/>
            <a:ext cx="2449440" cy="138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3" name="Rectangle 49"/>
          <p:cNvSpPr>
            <a:spLocks noChangeArrowheads="1"/>
          </p:cNvSpPr>
          <p:nvPr/>
        </p:nvSpPr>
        <p:spPr bwMode="auto">
          <a:xfrm>
            <a:off x="5007360" y="4811547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14" name="Picture 5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4877794"/>
            <a:ext cx="2449440" cy="138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5" name="AutoShape 51"/>
          <p:cNvSpPr>
            <a:spLocks noChangeArrowheads="1"/>
          </p:cNvSpPr>
          <p:nvPr/>
        </p:nvSpPr>
        <p:spPr bwMode="auto">
          <a:xfrm>
            <a:off x="1696821" y="2914033"/>
            <a:ext cx="2653920" cy="580381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16" name="AutoShape 52"/>
          <p:cNvSpPr>
            <a:spLocks noChangeArrowheads="1"/>
          </p:cNvSpPr>
          <p:nvPr/>
        </p:nvSpPr>
        <p:spPr bwMode="auto">
          <a:xfrm>
            <a:off x="1696821" y="3652100"/>
            <a:ext cx="2653920" cy="580381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1696821" y="4388000"/>
            <a:ext cx="2653920" cy="58038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>
            <a:off x="4634400" y="6827971"/>
            <a:ext cx="41760" cy="41765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22" name="Text Box 58"/>
          <p:cNvSpPr txBox="1">
            <a:spLocks noChangeArrowheads="1"/>
          </p:cNvSpPr>
          <p:nvPr/>
        </p:nvSpPr>
        <p:spPr bwMode="auto">
          <a:xfrm>
            <a:off x="8375021" y="3376295"/>
            <a:ext cx="1892160" cy="23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68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 molecule types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 rules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11 species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12 reactions</a:t>
            </a:r>
          </a:p>
        </p:txBody>
      </p:sp>
      <p:sp>
        <p:nvSpPr>
          <p:cNvPr id="11324" name="AutoShape 60"/>
          <p:cNvSpPr>
            <a:spLocks noChangeArrowheads="1"/>
          </p:cNvSpPr>
          <p:nvPr/>
        </p:nvSpPr>
        <p:spPr bwMode="auto">
          <a:xfrm>
            <a:off x="9128355" y="4090249"/>
            <a:ext cx="372960" cy="622145"/>
          </a:xfrm>
          <a:prstGeom prst="downArrow">
            <a:avLst>
              <a:gd name="adj1" fmla="val 50000"/>
              <a:gd name="adj2" fmla="val 41699"/>
            </a:avLst>
          </a:prstGeom>
          <a:solidFill>
            <a:srgbClr val="CFE7F5"/>
          </a:solidFill>
          <a:ln w="1836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Indirect Methods – Network Generation</a:t>
            </a:r>
          </a:p>
        </p:txBody>
      </p:sp>
      <p:cxnSp>
        <p:nvCxnSpPr>
          <p:cNvPr id="6" name="Straight Arrow Connector 5"/>
          <p:cNvCxnSpPr>
            <a:stCxn id="11315" idx="3"/>
            <a:endCxn id="11308" idx="1"/>
          </p:cNvCxnSpPr>
          <p:nvPr/>
        </p:nvCxnSpPr>
        <p:spPr>
          <a:xfrm flipV="1">
            <a:off x="4350742" y="2281201"/>
            <a:ext cx="656619" cy="923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316" idx="3"/>
            <a:endCxn id="11311" idx="1"/>
          </p:cNvCxnSpPr>
          <p:nvPr/>
        </p:nvCxnSpPr>
        <p:spPr>
          <a:xfrm flipV="1">
            <a:off x="4350742" y="3940256"/>
            <a:ext cx="656619" cy="2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317" idx="3"/>
            <a:endCxn id="11313" idx="1"/>
          </p:cNvCxnSpPr>
          <p:nvPr/>
        </p:nvCxnSpPr>
        <p:spPr>
          <a:xfrm>
            <a:off x="4350742" y="4678191"/>
            <a:ext cx="656619" cy="9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3212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 descr="listDiagramSequence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614" y="1736726"/>
            <a:ext cx="521017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79614" y="2286000"/>
            <a:ext cx="91598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25 s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9614" y="3200400"/>
            <a:ext cx="91598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10 s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9614" y="4038600"/>
            <a:ext cx="915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0.1 s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6200" y="1392496"/>
            <a:ext cx="2514600" cy="48013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0.  Initialize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reactant lists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calculate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rule propensities.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next reaction time and next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molecules and sites to react.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any application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condition(s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Apply operation specified by rule.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reactant lists and propensities.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Increment time.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NFsim</a:t>
            </a:r>
            <a:r>
              <a:rPr lang="en-US" dirty="0"/>
              <a:t>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5638" y="6519553"/>
            <a:ext cx="4681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Sneddon, Faeder,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Emonet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(2011)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Nature Methods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54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val 2"/>
          <p:cNvSpPr>
            <a:spLocks noChangeArrowheads="1"/>
          </p:cNvSpPr>
          <p:nvPr/>
        </p:nvSpPr>
        <p:spPr bwMode="auto">
          <a:xfrm>
            <a:off x="7620960" y="1708020"/>
            <a:ext cx="207360" cy="227544"/>
          </a:xfrm>
          <a:prstGeom prst="ellipse">
            <a:avLst/>
          </a:prstGeom>
          <a:solidFill>
            <a:srgbClr val="FFB2B2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5" name="AutoShape 3"/>
          <p:cNvSpPr>
            <a:spLocks noChangeArrowheads="1"/>
          </p:cNvSpPr>
          <p:nvPr/>
        </p:nvSpPr>
        <p:spPr bwMode="auto">
          <a:xfrm>
            <a:off x="6002400" y="1493439"/>
            <a:ext cx="3816000" cy="663909"/>
          </a:xfrm>
          <a:prstGeom prst="roundRect">
            <a:avLst>
              <a:gd name="adj" fmla="val 16667"/>
            </a:avLst>
          </a:prstGeom>
          <a:noFill/>
          <a:ln w="900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5505601" y="2322965"/>
            <a:ext cx="4811040" cy="3483725"/>
          </a:xfrm>
          <a:prstGeom prst="roundRect">
            <a:avLst>
              <a:gd name="adj" fmla="val 8884"/>
            </a:avLst>
          </a:prstGeom>
          <a:noFill/>
          <a:ln w="9000" cap="flat">
            <a:solidFill>
              <a:srgbClr val="66666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6751265" y="5816771"/>
            <a:ext cx="2843666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system configuration</a:t>
            </a: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1905601" y="1493437"/>
            <a:ext cx="2737440" cy="4313252"/>
          </a:xfrm>
          <a:prstGeom prst="roundRect">
            <a:avLst>
              <a:gd name="adj" fmla="val 4435"/>
            </a:avLst>
          </a:prstGeom>
          <a:noFill/>
          <a:ln w="900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1938720" y="2364729"/>
            <a:ext cx="3110400" cy="1441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3266401" y="6304983"/>
            <a:ext cx="3690720" cy="331235"/>
          </a:xfrm>
          <a:prstGeom prst="rect">
            <a:avLst/>
          </a:prstGeom>
          <a:solidFill>
            <a:srgbClr val="FFFFCC"/>
          </a:solidFill>
          <a:ln w="18360" cap="flat">
            <a:solidFill>
              <a:srgbClr val="808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095841" y="2405052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1938720" y="3856726"/>
            <a:ext cx="3110400" cy="1441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2933760" y="360901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019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4800001" y="3609019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4095841" y="3898490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04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4800001" y="3898490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1938720" y="5350162"/>
            <a:ext cx="3110400" cy="1440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2146081" y="5101015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2933760" y="5101015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4095841" y="5391926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1905601" y="1134948"/>
            <a:ext cx="277776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reaction rules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1855201" y="6304983"/>
            <a:ext cx="1334880" cy="27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total propensity</a:t>
            </a: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4800001" y="2115582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4800001" y="2405052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335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000" y="2157348"/>
            <a:ext cx="420480" cy="1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20" y="2452579"/>
            <a:ext cx="332640" cy="14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2104320" y="360901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pic>
        <p:nvPicPr>
          <p:cNvPr id="13338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1" y="3649345"/>
            <a:ext cx="421920" cy="1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39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81" y="3940254"/>
            <a:ext cx="332640" cy="14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4800001" y="5101015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4800001" y="5391926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342" name="Picture 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0" y="5142781"/>
            <a:ext cx="420480" cy="15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80" y="5433692"/>
            <a:ext cx="331200" cy="14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44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600" y="6392832"/>
            <a:ext cx="3450240" cy="15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45" name="Oval 33"/>
          <p:cNvSpPr>
            <a:spLocks noChangeArrowheads="1"/>
          </p:cNvSpPr>
          <p:nvPr/>
        </p:nvSpPr>
        <p:spPr bwMode="auto">
          <a:xfrm>
            <a:off x="7620960" y="1708020"/>
            <a:ext cx="207360" cy="227544"/>
          </a:xfrm>
          <a:prstGeom prst="ellipse">
            <a:avLst/>
          </a:prstGeom>
          <a:solidFill>
            <a:srgbClr val="FFB2B2"/>
          </a:solidFill>
          <a:ln w="18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58584" rIns="89803" bIns="48983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3346" name="Freeform 34"/>
          <p:cNvSpPr>
            <a:spLocks/>
          </p:cNvSpPr>
          <p:nvPr/>
        </p:nvSpPr>
        <p:spPr bwMode="auto">
          <a:xfrm>
            <a:off x="7952160" y="1817472"/>
            <a:ext cx="456480" cy="7201"/>
          </a:xfrm>
          <a:custGeom>
            <a:avLst/>
            <a:gdLst>
              <a:gd name="T0" fmla="*/ 0 w 1398"/>
              <a:gd name="T1" fmla="*/ 0 h 22"/>
              <a:gd name="T2" fmla="*/ 1397 w 1398"/>
              <a:gd name="T3" fmla="*/ 21 h 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98" h="22">
                <a:moveTo>
                  <a:pt x="0" y="0"/>
                </a:moveTo>
                <a:lnTo>
                  <a:pt x="1397" y="21"/>
                </a:lnTo>
              </a:path>
            </a:pathLst>
          </a:cu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47" name="Rectangle 35"/>
          <p:cNvSpPr>
            <a:spLocks noChangeArrowheads="1"/>
          </p:cNvSpPr>
          <p:nvPr/>
        </p:nvSpPr>
        <p:spPr bwMode="auto">
          <a:xfrm>
            <a:off x="2146081" y="202939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348" name="Rectangle 36"/>
          <p:cNvSpPr>
            <a:spLocks noChangeArrowheads="1"/>
          </p:cNvSpPr>
          <p:nvPr/>
        </p:nvSpPr>
        <p:spPr bwMode="auto">
          <a:xfrm>
            <a:off x="2958240" y="202939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3349" name="Freeform 37"/>
          <p:cNvSpPr>
            <a:spLocks noChangeArrowheads="1"/>
          </p:cNvSpPr>
          <p:nvPr/>
        </p:nvSpPr>
        <p:spPr bwMode="auto">
          <a:xfrm>
            <a:off x="6251521" y="1895239"/>
            <a:ext cx="498240" cy="966342"/>
          </a:xfrm>
          <a:custGeom>
            <a:avLst/>
            <a:gdLst>
              <a:gd name="T0" fmla="*/ 1524 w 1525"/>
              <a:gd name="T1" fmla="*/ 0 h 2959"/>
              <a:gd name="T2" fmla="*/ 0 w 1525"/>
              <a:gd name="T3" fmla="*/ 2958 h 295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25" h="2959">
                <a:moveTo>
                  <a:pt x="1524" y="0"/>
                </a:moveTo>
                <a:lnTo>
                  <a:pt x="0" y="2958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0" name="Freeform 38"/>
          <p:cNvSpPr>
            <a:spLocks noChangeArrowheads="1"/>
          </p:cNvSpPr>
          <p:nvPr/>
        </p:nvSpPr>
        <p:spPr bwMode="auto">
          <a:xfrm>
            <a:off x="5754721" y="1895240"/>
            <a:ext cx="995040" cy="1422869"/>
          </a:xfrm>
          <a:custGeom>
            <a:avLst/>
            <a:gdLst>
              <a:gd name="T0" fmla="*/ 3048 w 3049"/>
              <a:gd name="T1" fmla="*/ 0 h 4356"/>
              <a:gd name="T2" fmla="*/ 0 w 3049"/>
              <a:gd name="T3" fmla="*/ 4355 h 43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049" h="4356">
                <a:moveTo>
                  <a:pt x="3048" y="0"/>
                </a:moveTo>
                <a:lnTo>
                  <a:pt x="0" y="4355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1" name="Freeform 39"/>
          <p:cNvSpPr>
            <a:spLocks noChangeArrowheads="1"/>
          </p:cNvSpPr>
          <p:nvPr/>
        </p:nvSpPr>
        <p:spPr bwMode="auto">
          <a:xfrm>
            <a:off x="6749760" y="1895240"/>
            <a:ext cx="2820960" cy="2210633"/>
          </a:xfrm>
          <a:custGeom>
            <a:avLst/>
            <a:gdLst>
              <a:gd name="T0" fmla="*/ 0 w 8637"/>
              <a:gd name="T1" fmla="*/ 0 h 6769"/>
              <a:gd name="T2" fmla="*/ 8636 w 8637"/>
              <a:gd name="T3" fmla="*/ 6768 h 676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637" h="6769">
                <a:moveTo>
                  <a:pt x="0" y="0"/>
                </a:moveTo>
                <a:lnTo>
                  <a:pt x="8636" y="6768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2" name="Freeform 40"/>
          <p:cNvSpPr>
            <a:spLocks noChangeArrowheads="1"/>
          </p:cNvSpPr>
          <p:nvPr/>
        </p:nvSpPr>
        <p:spPr bwMode="auto">
          <a:xfrm>
            <a:off x="6749761" y="1895240"/>
            <a:ext cx="83520" cy="2478501"/>
          </a:xfrm>
          <a:custGeom>
            <a:avLst/>
            <a:gdLst>
              <a:gd name="T0" fmla="*/ 0 w 255"/>
              <a:gd name="T1" fmla="*/ 0 h 7591"/>
              <a:gd name="T2" fmla="*/ 254 w 255"/>
              <a:gd name="T3" fmla="*/ 7590 h 759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55" h="7591">
                <a:moveTo>
                  <a:pt x="0" y="0"/>
                </a:moveTo>
                <a:lnTo>
                  <a:pt x="254" y="7590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3" name="Freeform 41"/>
          <p:cNvSpPr>
            <a:spLocks noChangeArrowheads="1"/>
          </p:cNvSpPr>
          <p:nvPr/>
        </p:nvSpPr>
        <p:spPr bwMode="auto">
          <a:xfrm>
            <a:off x="6749760" y="1895240"/>
            <a:ext cx="1369440" cy="1568325"/>
          </a:xfrm>
          <a:custGeom>
            <a:avLst/>
            <a:gdLst>
              <a:gd name="T0" fmla="*/ 0 w 4192"/>
              <a:gd name="T1" fmla="*/ 0 h 4804"/>
              <a:gd name="T2" fmla="*/ 4191 w 4192"/>
              <a:gd name="T3" fmla="*/ 4803 h 480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192" h="4804">
                <a:moveTo>
                  <a:pt x="0" y="0"/>
                </a:moveTo>
                <a:lnTo>
                  <a:pt x="4191" y="4803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4" name="Freeform 42"/>
          <p:cNvSpPr>
            <a:spLocks noChangeArrowheads="1"/>
          </p:cNvSpPr>
          <p:nvPr/>
        </p:nvSpPr>
        <p:spPr bwMode="auto">
          <a:xfrm>
            <a:off x="6749761" y="1895240"/>
            <a:ext cx="1700640" cy="2916307"/>
          </a:xfrm>
          <a:custGeom>
            <a:avLst/>
            <a:gdLst>
              <a:gd name="T0" fmla="*/ 0 w 5208"/>
              <a:gd name="T1" fmla="*/ 0 h 8928"/>
              <a:gd name="T2" fmla="*/ 5207 w 5208"/>
              <a:gd name="T3" fmla="*/ 8927 h 89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208" h="8928">
                <a:moveTo>
                  <a:pt x="0" y="0"/>
                </a:moveTo>
                <a:lnTo>
                  <a:pt x="5207" y="8927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5" name="Freeform 43"/>
          <p:cNvSpPr>
            <a:spLocks noChangeArrowheads="1"/>
          </p:cNvSpPr>
          <p:nvPr/>
        </p:nvSpPr>
        <p:spPr bwMode="auto">
          <a:xfrm>
            <a:off x="7703040" y="1935563"/>
            <a:ext cx="954720" cy="761840"/>
          </a:xfrm>
          <a:custGeom>
            <a:avLst/>
            <a:gdLst>
              <a:gd name="T0" fmla="*/ 0 w 2922"/>
              <a:gd name="T1" fmla="*/ 0 h 2331"/>
              <a:gd name="T2" fmla="*/ 2921 w 2922"/>
              <a:gd name="T3" fmla="*/ 2330 h 233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922" h="2331">
                <a:moveTo>
                  <a:pt x="0" y="0"/>
                </a:moveTo>
                <a:lnTo>
                  <a:pt x="2921" y="2330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6" name="Freeform 44"/>
          <p:cNvSpPr>
            <a:spLocks noChangeArrowheads="1"/>
          </p:cNvSpPr>
          <p:nvPr/>
        </p:nvSpPr>
        <p:spPr bwMode="auto">
          <a:xfrm>
            <a:off x="6293281" y="1935564"/>
            <a:ext cx="1409760" cy="2235115"/>
          </a:xfrm>
          <a:custGeom>
            <a:avLst/>
            <a:gdLst>
              <a:gd name="T0" fmla="*/ 4318 w 4319"/>
              <a:gd name="T1" fmla="*/ 0 h 6843"/>
              <a:gd name="T2" fmla="*/ 0 w 4319"/>
              <a:gd name="T3" fmla="*/ 6842 h 68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319" h="6843">
                <a:moveTo>
                  <a:pt x="4318" y="0"/>
                </a:moveTo>
                <a:lnTo>
                  <a:pt x="0" y="6842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7" name="Freeform 45"/>
          <p:cNvSpPr>
            <a:spLocks noChangeArrowheads="1"/>
          </p:cNvSpPr>
          <p:nvPr/>
        </p:nvSpPr>
        <p:spPr bwMode="auto">
          <a:xfrm>
            <a:off x="7661280" y="1935563"/>
            <a:ext cx="41760" cy="2875982"/>
          </a:xfrm>
          <a:custGeom>
            <a:avLst/>
            <a:gdLst>
              <a:gd name="T0" fmla="*/ 127 w 128"/>
              <a:gd name="T1" fmla="*/ 0 h 8808"/>
              <a:gd name="T2" fmla="*/ 0 w 128"/>
              <a:gd name="T3" fmla="*/ 8807 h 88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8" h="8808">
                <a:moveTo>
                  <a:pt x="127" y="0"/>
                </a:moveTo>
                <a:lnTo>
                  <a:pt x="0" y="8807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8" name="Freeform 46"/>
          <p:cNvSpPr>
            <a:spLocks noChangeArrowheads="1"/>
          </p:cNvSpPr>
          <p:nvPr/>
        </p:nvSpPr>
        <p:spPr bwMode="auto">
          <a:xfrm>
            <a:off x="7703040" y="1935563"/>
            <a:ext cx="1991520" cy="2875982"/>
          </a:xfrm>
          <a:custGeom>
            <a:avLst/>
            <a:gdLst>
              <a:gd name="T0" fmla="*/ 0 w 6097"/>
              <a:gd name="T1" fmla="*/ 0 h 8808"/>
              <a:gd name="T2" fmla="*/ 6096 w 6097"/>
              <a:gd name="T3" fmla="*/ 8807 h 88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97" h="8808">
                <a:moveTo>
                  <a:pt x="0" y="0"/>
                </a:moveTo>
                <a:lnTo>
                  <a:pt x="6096" y="8807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359" name="Picture 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80" y="1602889"/>
            <a:ext cx="214560" cy="13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60" name="Text Box 48"/>
          <p:cNvSpPr txBox="1">
            <a:spLocks noChangeArrowheads="1"/>
          </p:cNvSpPr>
          <p:nvPr/>
        </p:nvSpPr>
        <p:spPr bwMode="auto">
          <a:xfrm>
            <a:off x="7296960" y="1683537"/>
            <a:ext cx="264960" cy="34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grpSp>
        <p:nvGrpSpPr>
          <p:cNvPr id="13361" name="Group 49"/>
          <p:cNvGrpSpPr>
            <a:grpSpLocks/>
          </p:cNvGrpSpPr>
          <p:nvPr/>
        </p:nvGrpSpPr>
        <p:grpSpPr bwMode="auto">
          <a:xfrm>
            <a:off x="8532480" y="1673457"/>
            <a:ext cx="620640" cy="371559"/>
            <a:chOff x="4867" y="1162"/>
            <a:chExt cx="431" cy="258"/>
          </a:xfrm>
        </p:grpSpPr>
        <p:sp>
          <p:nvSpPr>
            <p:cNvPr id="13362" name="Oval 50"/>
            <p:cNvSpPr>
              <a:spLocks noChangeArrowheads="1"/>
            </p:cNvSpPr>
            <p:nvPr/>
          </p:nvSpPr>
          <p:spPr bwMode="auto">
            <a:xfrm>
              <a:off x="4867" y="1264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363" name="AutoShape 51"/>
            <p:cNvSpPr>
              <a:spLocks noChangeArrowheads="1"/>
            </p:cNvSpPr>
            <p:nvPr/>
          </p:nvSpPr>
          <p:spPr bwMode="auto">
            <a:xfrm>
              <a:off x="4867" y="1162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       </a:t>
              </a:r>
            </a:p>
          </p:txBody>
        </p:sp>
      </p:grpSp>
      <p:sp>
        <p:nvSpPr>
          <p:cNvPr id="13364" name="AutoShape 52"/>
          <p:cNvSpPr>
            <a:spLocks noChangeArrowheads="1"/>
          </p:cNvSpPr>
          <p:nvPr/>
        </p:nvSpPr>
        <p:spPr bwMode="auto">
          <a:xfrm>
            <a:off x="6624480" y="1749786"/>
            <a:ext cx="622080" cy="146895"/>
          </a:xfrm>
          <a:prstGeom prst="roundRect">
            <a:avLst>
              <a:gd name="adj" fmla="val 36736"/>
            </a:avLst>
          </a:prstGeom>
          <a:solidFill>
            <a:srgbClr val="CCFF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96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          </a:t>
            </a:r>
          </a:p>
        </p:txBody>
      </p:sp>
      <p:sp>
        <p:nvSpPr>
          <p:cNvPr id="13365" name="AutoShape 53"/>
          <p:cNvSpPr>
            <a:spLocks noChangeArrowheads="1"/>
          </p:cNvSpPr>
          <p:nvPr/>
        </p:nvSpPr>
        <p:spPr bwMode="auto">
          <a:xfrm>
            <a:off x="6624480" y="1749786"/>
            <a:ext cx="622080" cy="146895"/>
          </a:xfrm>
          <a:prstGeom prst="roundRect">
            <a:avLst>
              <a:gd name="adj" fmla="val 36736"/>
            </a:avLst>
          </a:prstGeom>
          <a:solidFill>
            <a:srgbClr val="CCFFFF"/>
          </a:solidFill>
          <a:ln w="18360" cap="flat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57784" rIns="89803" bIns="48983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</a:t>
            </a:r>
          </a:p>
        </p:txBody>
      </p:sp>
      <p:grpSp>
        <p:nvGrpSpPr>
          <p:cNvPr id="13376" name="Group 64"/>
          <p:cNvGrpSpPr>
            <a:grpSpLocks/>
          </p:cNvGrpSpPr>
          <p:nvPr/>
        </p:nvGrpSpPr>
        <p:grpSpPr bwMode="auto">
          <a:xfrm>
            <a:off x="2020800" y="1602889"/>
            <a:ext cx="2528640" cy="427724"/>
            <a:chOff x="345" y="1113"/>
            <a:chExt cx="1756" cy="297"/>
          </a:xfrm>
        </p:grpSpPr>
        <p:sp>
          <p:nvSpPr>
            <p:cNvPr id="13377" name="Text Box 65"/>
            <p:cNvSpPr txBox="1">
              <a:spLocks noChangeArrowheads="1"/>
            </p:cNvSpPr>
            <p:nvPr/>
          </p:nvSpPr>
          <p:spPr bwMode="auto">
            <a:xfrm>
              <a:off x="812" y="1159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3378" name="Group 66"/>
            <p:cNvGrpSpPr>
              <a:grpSpLocks/>
            </p:cNvGrpSpPr>
            <p:nvPr/>
          </p:nvGrpSpPr>
          <p:grpSpPr bwMode="auto">
            <a:xfrm>
              <a:off x="1670" y="1152"/>
              <a:ext cx="431" cy="258"/>
              <a:chOff x="1670" y="1152"/>
              <a:chExt cx="431" cy="258"/>
            </a:xfrm>
          </p:grpSpPr>
          <p:sp>
            <p:nvSpPr>
              <p:cNvPr id="13379" name="Oval 67"/>
              <p:cNvSpPr>
                <a:spLocks noChangeArrowheads="1"/>
              </p:cNvSpPr>
              <p:nvPr/>
            </p:nvSpPr>
            <p:spPr bwMode="auto">
              <a:xfrm>
                <a:off x="1670" y="1254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380" name="AutoShape 68"/>
              <p:cNvSpPr>
                <a:spLocks noChangeArrowheads="1"/>
              </p:cNvSpPr>
              <p:nvPr/>
            </p:nvSpPr>
            <p:spPr bwMode="auto">
              <a:xfrm>
                <a:off x="1670" y="1152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       </a:t>
                </a:r>
              </a:p>
            </p:txBody>
          </p:sp>
        </p:grpSp>
        <p:sp>
          <p:nvSpPr>
            <p:cNvPr id="13381" name="AutoShape 69"/>
            <p:cNvSpPr>
              <a:spLocks noChangeArrowheads="1"/>
            </p:cNvSpPr>
            <p:nvPr/>
          </p:nvSpPr>
          <p:spPr bwMode="auto">
            <a:xfrm>
              <a:off x="345" y="1205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       </a:t>
              </a:r>
            </a:p>
          </p:txBody>
        </p:sp>
        <p:sp>
          <p:nvSpPr>
            <p:cNvPr id="13382" name="Oval 70"/>
            <p:cNvSpPr>
              <a:spLocks noChangeArrowheads="1"/>
            </p:cNvSpPr>
            <p:nvPr/>
          </p:nvSpPr>
          <p:spPr bwMode="auto">
            <a:xfrm>
              <a:off x="1036" y="1176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383" name="Line 71"/>
            <p:cNvSpPr>
              <a:spLocks noChangeShapeType="1"/>
            </p:cNvSpPr>
            <p:nvPr/>
          </p:nvSpPr>
          <p:spPr bwMode="auto">
            <a:xfrm>
              <a:off x="1267" y="1263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384" name="Picture 7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1113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385" name="Group 73"/>
          <p:cNvGrpSpPr>
            <a:grpSpLocks/>
          </p:cNvGrpSpPr>
          <p:nvPr/>
        </p:nvGrpSpPr>
        <p:grpSpPr bwMode="auto">
          <a:xfrm>
            <a:off x="2020800" y="3068964"/>
            <a:ext cx="2528640" cy="436365"/>
            <a:chOff x="345" y="2131"/>
            <a:chExt cx="1756" cy="303"/>
          </a:xfrm>
        </p:grpSpPr>
        <p:sp>
          <p:nvSpPr>
            <p:cNvPr id="13386" name="Text Box 74"/>
            <p:cNvSpPr txBox="1">
              <a:spLocks noChangeArrowheads="1"/>
            </p:cNvSpPr>
            <p:nvPr/>
          </p:nvSpPr>
          <p:spPr bwMode="auto">
            <a:xfrm>
              <a:off x="812" y="2196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3387" name="Group 75"/>
            <p:cNvGrpSpPr>
              <a:grpSpLocks/>
            </p:cNvGrpSpPr>
            <p:nvPr/>
          </p:nvGrpSpPr>
          <p:grpSpPr bwMode="auto">
            <a:xfrm>
              <a:off x="1670" y="2189"/>
              <a:ext cx="431" cy="201"/>
              <a:chOff x="1670" y="2189"/>
              <a:chExt cx="431" cy="201"/>
            </a:xfrm>
          </p:grpSpPr>
          <p:sp>
            <p:nvSpPr>
              <p:cNvPr id="13388" name="Oval 76"/>
              <p:cNvSpPr>
                <a:spLocks noChangeArrowheads="1"/>
              </p:cNvSpPr>
              <p:nvPr/>
            </p:nvSpPr>
            <p:spPr bwMode="auto">
              <a:xfrm>
                <a:off x="1814" y="2291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389" name="AutoShape 77"/>
              <p:cNvSpPr>
                <a:spLocks noChangeArrowheads="1"/>
              </p:cNvSpPr>
              <p:nvPr/>
            </p:nvSpPr>
            <p:spPr bwMode="auto">
              <a:xfrm>
                <a:off x="1670" y="2189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13390" name="AutoShape 78"/>
            <p:cNvSpPr>
              <a:spLocks noChangeArrowheads="1"/>
            </p:cNvSpPr>
            <p:nvPr/>
          </p:nvSpPr>
          <p:spPr bwMode="auto">
            <a:xfrm>
              <a:off x="345" y="2247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391" name="Oval 79"/>
            <p:cNvSpPr>
              <a:spLocks noChangeArrowheads="1"/>
            </p:cNvSpPr>
            <p:nvPr/>
          </p:nvSpPr>
          <p:spPr bwMode="auto">
            <a:xfrm>
              <a:off x="1036" y="2247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392" name="Line 80"/>
            <p:cNvSpPr>
              <a:spLocks noChangeShapeType="1"/>
            </p:cNvSpPr>
            <p:nvPr/>
          </p:nvSpPr>
          <p:spPr bwMode="auto">
            <a:xfrm>
              <a:off x="1267" y="2304"/>
              <a:ext cx="316" cy="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393" name="Picture 8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2131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394" name="Group 82"/>
          <p:cNvGrpSpPr>
            <a:grpSpLocks/>
          </p:cNvGrpSpPr>
          <p:nvPr/>
        </p:nvGrpSpPr>
        <p:grpSpPr bwMode="auto">
          <a:xfrm>
            <a:off x="2020800" y="4562400"/>
            <a:ext cx="2528640" cy="496853"/>
            <a:chOff x="345" y="3168"/>
            <a:chExt cx="1756" cy="345"/>
          </a:xfrm>
        </p:grpSpPr>
        <p:sp>
          <p:nvSpPr>
            <p:cNvPr id="13395" name="Text Box 83"/>
            <p:cNvSpPr txBox="1">
              <a:spLocks noChangeArrowheads="1"/>
            </p:cNvSpPr>
            <p:nvPr/>
          </p:nvSpPr>
          <p:spPr bwMode="auto">
            <a:xfrm>
              <a:off x="812" y="3232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3396" name="Group 84"/>
            <p:cNvGrpSpPr>
              <a:grpSpLocks/>
            </p:cNvGrpSpPr>
            <p:nvPr/>
          </p:nvGrpSpPr>
          <p:grpSpPr bwMode="auto">
            <a:xfrm>
              <a:off x="1670" y="3226"/>
              <a:ext cx="431" cy="287"/>
              <a:chOff x="1670" y="3226"/>
              <a:chExt cx="431" cy="287"/>
            </a:xfrm>
          </p:grpSpPr>
          <p:sp>
            <p:nvSpPr>
              <p:cNvPr id="13397" name="Oval 85"/>
              <p:cNvSpPr>
                <a:spLocks noChangeArrowheads="1"/>
              </p:cNvSpPr>
              <p:nvPr/>
            </p:nvSpPr>
            <p:spPr bwMode="auto">
              <a:xfrm>
                <a:off x="1958" y="332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398" name="AutoShape 86"/>
              <p:cNvSpPr>
                <a:spLocks noChangeArrowheads="1"/>
              </p:cNvSpPr>
              <p:nvPr/>
            </p:nvSpPr>
            <p:spPr bwMode="auto">
              <a:xfrm>
                <a:off x="1670" y="322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c</a:t>
                </a:r>
              </a:p>
            </p:txBody>
          </p:sp>
        </p:grpSp>
        <p:sp>
          <p:nvSpPr>
            <p:cNvPr id="13399" name="AutoShape 87"/>
            <p:cNvSpPr>
              <a:spLocks noChangeArrowheads="1"/>
            </p:cNvSpPr>
            <p:nvPr/>
          </p:nvSpPr>
          <p:spPr bwMode="auto">
            <a:xfrm>
              <a:off x="345" y="3279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c</a:t>
              </a:r>
            </a:p>
          </p:txBody>
        </p:sp>
        <p:sp>
          <p:nvSpPr>
            <p:cNvPr id="13400" name="Oval 88"/>
            <p:cNvSpPr>
              <a:spLocks noChangeArrowheads="1"/>
            </p:cNvSpPr>
            <p:nvPr/>
          </p:nvSpPr>
          <p:spPr bwMode="auto">
            <a:xfrm>
              <a:off x="1036" y="3250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01" name="Line 89"/>
            <p:cNvSpPr>
              <a:spLocks noChangeShapeType="1"/>
            </p:cNvSpPr>
            <p:nvPr/>
          </p:nvSpPr>
          <p:spPr bwMode="auto">
            <a:xfrm>
              <a:off x="1267" y="3336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402" name="Picture 9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3168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403" name="Group 91"/>
          <p:cNvGrpSpPr>
            <a:grpSpLocks/>
          </p:cNvGrpSpPr>
          <p:nvPr/>
        </p:nvGrpSpPr>
        <p:grpSpPr bwMode="auto">
          <a:xfrm>
            <a:off x="5666881" y="2530347"/>
            <a:ext cx="4436640" cy="3151051"/>
            <a:chOff x="2877" y="1757"/>
            <a:chExt cx="3081" cy="2188"/>
          </a:xfrm>
        </p:grpSpPr>
        <p:sp>
          <p:nvSpPr>
            <p:cNvPr id="13404" name="Oval 92"/>
            <p:cNvSpPr>
              <a:spLocks noChangeArrowheads="1"/>
            </p:cNvSpPr>
            <p:nvPr/>
          </p:nvSpPr>
          <p:spPr bwMode="auto">
            <a:xfrm>
              <a:off x="5296" y="3788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05" name="AutoShape 93"/>
            <p:cNvSpPr>
              <a:spLocks noChangeArrowheads="1"/>
            </p:cNvSpPr>
            <p:nvPr/>
          </p:nvSpPr>
          <p:spPr bwMode="auto">
            <a:xfrm>
              <a:off x="5296" y="3686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grpSp>
          <p:nvGrpSpPr>
            <p:cNvPr id="13406" name="Group 94"/>
            <p:cNvGrpSpPr>
              <a:grpSpLocks/>
            </p:cNvGrpSpPr>
            <p:nvPr/>
          </p:nvGrpSpPr>
          <p:grpSpPr bwMode="auto">
            <a:xfrm>
              <a:off x="4720" y="2765"/>
              <a:ext cx="431" cy="258"/>
              <a:chOff x="4720" y="2765"/>
              <a:chExt cx="431" cy="258"/>
            </a:xfrm>
          </p:grpSpPr>
          <p:sp>
            <p:nvSpPr>
              <p:cNvPr id="13407" name="Oval 95"/>
              <p:cNvSpPr>
                <a:spLocks noChangeArrowheads="1"/>
              </p:cNvSpPr>
              <p:nvPr/>
            </p:nvSpPr>
            <p:spPr bwMode="auto">
              <a:xfrm>
                <a:off x="4720" y="2866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08" name="AutoShape 96"/>
              <p:cNvSpPr>
                <a:spLocks noChangeArrowheads="1"/>
              </p:cNvSpPr>
              <p:nvPr/>
            </p:nvSpPr>
            <p:spPr bwMode="auto">
              <a:xfrm>
                <a:off x="4720" y="276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09" name="Group 97"/>
            <p:cNvGrpSpPr>
              <a:grpSpLocks/>
            </p:cNvGrpSpPr>
            <p:nvPr/>
          </p:nvGrpSpPr>
          <p:grpSpPr bwMode="auto">
            <a:xfrm>
              <a:off x="4749" y="3341"/>
              <a:ext cx="431" cy="287"/>
              <a:chOff x="4749" y="3341"/>
              <a:chExt cx="431" cy="287"/>
            </a:xfrm>
          </p:grpSpPr>
          <p:sp>
            <p:nvSpPr>
              <p:cNvPr id="13410" name="Oval 98"/>
              <p:cNvSpPr>
                <a:spLocks noChangeArrowheads="1"/>
              </p:cNvSpPr>
              <p:nvPr/>
            </p:nvSpPr>
            <p:spPr bwMode="auto">
              <a:xfrm>
                <a:off x="5037" y="3442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11" name="AutoShape 99"/>
              <p:cNvSpPr>
                <a:spLocks noChangeArrowheads="1"/>
              </p:cNvSpPr>
              <p:nvPr/>
            </p:nvSpPr>
            <p:spPr bwMode="auto">
              <a:xfrm>
                <a:off x="4749" y="3341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12" name="Group 100"/>
            <p:cNvGrpSpPr>
              <a:grpSpLocks/>
            </p:cNvGrpSpPr>
            <p:nvPr/>
          </p:nvGrpSpPr>
          <p:grpSpPr bwMode="auto">
            <a:xfrm>
              <a:off x="4518" y="2405"/>
              <a:ext cx="431" cy="287"/>
              <a:chOff x="4518" y="2405"/>
              <a:chExt cx="431" cy="287"/>
            </a:xfrm>
          </p:grpSpPr>
          <p:sp>
            <p:nvSpPr>
              <p:cNvPr id="13413" name="Oval 101"/>
              <p:cNvSpPr>
                <a:spLocks noChangeArrowheads="1"/>
              </p:cNvSpPr>
              <p:nvPr/>
            </p:nvSpPr>
            <p:spPr bwMode="auto">
              <a:xfrm>
                <a:off x="4806" y="250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14" name="Oval 102"/>
              <p:cNvSpPr>
                <a:spLocks noChangeArrowheads="1"/>
              </p:cNvSpPr>
              <p:nvPr/>
            </p:nvSpPr>
            <p:spPr bwMode="auto">
              <a:xfrm>
                <a:off x="4662" y="2507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15" name="AutoShape 103"/>
              <p:cNvSpPr>
                <a:spLocks noChangeArrowheads="1"/>
              </p:cNvSpPr>
              <p:nvPr/>
            </p:nvSpPr>
            <p:spPr bwMode="auto">
              <a:xfrm>
                <a:off x="4518" y="240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16" name="Group 104"/>
            <p:cNvGrpSpPr>
              <a:grpSpLocks/>
            </p:cNvGrpSpPr>
            <p:nvPr/>
          </p:nvGrpSpPr>
          <p:grpSpPr bwMode="auto">
            <a:xfrm>
              <a:off x="3741" y="2304"/>
              <a:ext cx="431" cy="287"/>
              <a:chOff x="3741" y="2304"/>
              <a:chExt cx="431" cy="287"/>
            </a:xfrm>
          </p:grpSpPr>
          <p:sp>
            <p:nvSpPr>
              <p:cNvPr id="13417" name="Oval 105"/>
              <p:cNvSpPr>
                <a:spLocks noChangeArrowheads="1"/>
              </p:cNvSpPr>
              <p:nvPr/>
            </p:nvSpPr>
            <p:spPr bwMode="auto">
              <a:xfrm>
                <a:off x="4029" y="2405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18" name="Oval 106"/>
              <p:cNvSpPr>
                <a:spLocks noChangeArrowheads="1"/>
              </p:cNvSpPr>
              <p:nvPr/>
            </p:nvSpPr>
            <p:spPr bwMode="auto">
              <a:xfrm>
                <a:off x="3741" y="2405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19" name="AutoShape 107"/>
              <p:cNvSpPr>
                <a:spLocks noChangeArrowheads="1"/>
              </p:cNvSpPr>
              <p:nvPr/>
            </p:nvSpPr>
            <p:spPr bwMode="auto">
              <a:xfrm>
                <a:off x="3741" y="2304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20" name="Group 108"/>
            <p:cNvGrpSpPr>
              <a:grpSpLocks/>
            </p:cNvGrpSpPr>
            <p:nvPr/>
          </p:nvGrpSpPr>
          <p:grpSpPr bwMode="auto">
            <a:xfrm>
              <a:off x="3626" y="3686"/>
              <a:ext cx="431" cy="258"/>
              <a:chOff x="3626" y="3686"/>
              <a:chExt cx="431" cy="258"/>
            </a:xfrm>
          </p:grpSpPr>
          <p:sp>
            <p:nvSpPr>
              <p:cNvPr id="13421" name="Oval 109"/>
              <p:cNvSpPr>
                <a:spLocks noChangeArrowheads="1"/>
              </p:cNvSpPr>
              <p:nvPr/>
            </p:nvSpPr>
            <p:spPr bwMode="auto">
              <a:xfrm>
                <a:off x="3626" y="3788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22" name="Oval 110"/>
              <p:cNvSpPr>
                <a:spLocks noChangeArrowheads="1"/>
              </p:cNvSpPr>
              <p:nvPr/>
            </p:nvSpPr>
            <p:spPr bwMode="auto">
              <a:xfrm>
                <a:off x="3770" y="3788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23" name="AutoShape 111"/>
              <p:cNvSpPr>
                <a:spLocks noChangeArrowheads="1"/>
              </p:cNvSpPr>
              <p:nvPr/>
            </p:nvSpPr>
            <p:spPr bwMode="auto">
              <a:xfrm>
                <a:off x="3626" y="368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24" name="Group 112"/>
            <p:cNvGrpSpPr>
              <a:grpSpLocks/>
            </p:cNvGrpSpPr>
            <p:nvPr/>
          </p:nvGrpSpPr>
          <p:grpSpPr bwMode="auto">
            <a:xfrm>
              <a:off x="3194" y="1987"/>
              <a:ext cx="431" cy="287"/>
              <a:chOff x="3194" y="1987"/>
              <a:chExt cx="431" cy="287"/>
            </a:xfrm>
          </p:grpSpPr>
          <p:sp>
            <p:nvSpPr>
              <p:cNvPr id="13425" name="Oval 113"/>
              <p:cNvSpPr>
                <a:spLocks noChangeArrowheads="1"/>
              </p:cNvSpPr>
              <p:nvPr/>
            </p:nvSpPr>
            <p:spPr bwMode="auto">
              <a:xfrm>
                <a:off x="3482" y="2089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26" name="Oval 114"/>
              <p:cNvSpPr>
                <a:spLocks noChangeArrowheads="1"/>
              </p:cNvSpPr>
              <p:nvPr/>
            </p:nvSpPr>
            <p:spPr bwMode="auto">
              <a:xfrm>
                <a:off x="3338" y="2089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27" name="AutoShape 115"/>
              <p:cNvSpPr>
                <a:spLocks noChangeArrowheads="1"/>
              </p:cNvSpPr>
              <p:nvPr/>
            </p:nvSpPr>
            <p:spPr bwMode="auto">
              <a:xfrm>
                <a:off x="3194" y="1987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28" name="Group 116"/>
            <p:cNvGrpSpPr>
              <a:grpSpLocks/>
            </p:cNvGrpSpPr>
            <p:nvPr/>
          </p:nvGrpSpPr>
          <p:grpSpPr bwMode="auto">
            <a:xfrm>
              <a:off x="5325" y="1757"/>
              <a:ext cx="431" cy="287"/>
              <a:chOff x="5325" y="1757"/>
              <a:chExt cx="431" cy="287"/>
            </a:xfrm>
          </p:grpSpPr>
          <p:sp>
            <p:nvSpPr>
              <p:cNvPr id="13429" name="Oval 117"/>
              <p:cNvSpPr>
                <a:spLocks noChangeArrowheads="1"/>
              </p:cNvSpPr>
              <p:nvPr/>
            </p:nvSpPr>
            <p:spPr bwMode="auto">
              <a:xfrm>
                <a:off x="5613" y="1858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30" name="Oval 118"/>
              <p:cNvSpPr>
                <a:spLocks noChangeArrowheads="1"/>
              </p:cNvSpPr>
              <p:nvPr/>
            </p:nvSpPr>
            <p:spPr bwMode="auto">
              <a:xfrm>
                <a:off x="5325" y="1858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31" name="Oval 119"/>
              <p:cNvSpPr>
                <a:spLocks noChangeArrowheads="1"/>
              </p:cNvSpPr>
              <p:nvPr/>
            </p:nvSpPr>
            <p:spPr bwMode="auto">
              <a:xfrm>
                <a:off x="5469" y="1858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32" name="AutoShape 120"/>
              <p:cNvSpPr>
                <a:spLocks noChangeArrowheads="1"/>
              </p:cNvSpPr>
              <p:nvPr/>
            </p:nvSpPr>
            <p:spPr bwMode="auto">
              <a:xfrm>
                <a:off x="5325" y="1757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33" name="Group 121"/>
            <p:cNvGrpSpPr>
              <a:grpSpLocks/>
            </p:cNvGrpSpPr>
            <p:nvPr/>
          </p:nvGrpSpPr>
          <p:grpSpPr bwMode="auto">
            <a:xfrm>
              <a:off x="2992" y="3225"/>
              <a:ext cx="431" cy="258"/>
              <a:chOff x="2992" y="3225"/>
              <a:chExt cx="431" cy="258"/>
            </a:xfrm>
          </p:grpSpPr>
          <p:sp>
            <p:nvSpPr>
              <p:cNvPr id="13434" name="Oval 122"/>
              <p:cNvSpPr>
                <a:spLocks noChangeArrowheads="1"/>
              </p:cNvSpPr>
              <p:nvPr/>
            </p:nvSpPr>
            <p:spPr bwMode="auto">
              <a:xfrm>
                <a:off x="2992" y="3327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35" name="Oval 123"/>
              <p:cNvSpPr>
                <a:spLocks noChangeArrowheads="1"/>
              </p:cNvSpPr>
              <p:nvPr/>
            </p:nvSpPr>
            <p:spPr bwMode="auto">
              <a:xfrm>
                <a:off x="3136" y="3327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36" name="AutoShape 124"/>
              <p:cNvSpPr>
                <a:spLocks noChangeArrowheads="1"/>
              </p:cNvSpPr>
              <p:nvPr/>
            </p:nvSpPr>
            <p:spPr bwMode="auto">
              <a:xfrm>
                <a:off x="2992" y="322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sp>
          <p:nvSpPr>
            <p:cNvPr id="13437" name="Oval 125"/>
            <p:cNvSpPr>
              <a:spLocks noChangeArrowheads="1"/>
            </p:cNvSpPr>
            <p:nvPr/>
          </p:nvSpPr>
          <p:spPr bwMode="auto">
            <a:xfrm>
              <a:off x="3222" y="2895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38" name="Oval 126"/>
            <p:cNvSpPr>
              <a:spLocks noChangeArrowheads="1"/>
            </p:cNvSpPr>
            <p:nvPr/>
          </p:nvSpPr>
          <p:spPr bwMode="auto">
            <a:xfrm>
              <a:off x="3482" y="3456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39" name="Oval 127"/>
            <p:cNvSpPr>
              <a:spLocks noChangeArrowheads="1"/>
            </p:cNvSpPr>
            <p:nvPr/>
          </p:nvSpPr>
          <p:spPr bwMode="auto">
            <a:xfrm>
              <a:off x="2877" y="2665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40" name="Oval 128"/>
            <p:cNvSpPr>
              <a:spLocks noChangeArrowheads="1"/>
            </p:cNvSpPr>
            <p:nvPr/>
          </p:nvSpPr>
          <p:spPr bwMode="auto">
            <a:xfrm>
              <a:off x="4086" y="1987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1" name="Oval 129"/>
            <p:cNvSpPr>
              <a:spLocks noChangeArrowheads="1"/>
            </p:cNvSpPr>
            <p:nvPr/>
          </p:nvSpPr>
          <p:spPr bwMode="auto">
            <a:xfrm>
              <a:off x="4230" y="3657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42" name="Oval 130"/>
            <p:cNvSpPr>
              <a:spLocks noChangeArrowheads="1"/>
            </p:cNvSpPr>
            <p:nvPr/>
          </p:nvSpPr>
          <p:spPr bwMode="auto">
            <a:xfrm>
              <a:off x="4893" y="1872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43" name="Oval 131"/>
            <p:cNvSpPr>
              <a:spLocks noChangeArrowheads="1"/>
            </p:cNvSpPr>
            <p:nvPr/>
          </p:nvSpPr>
          <p:spPr bwMode="auto">
            <a:xfrm>
              <a:off x="4029" y="2809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4" name="Oval 132"/>
            <p:cNvSpPr>
              <a:spLocks noChangeArrowheads="1"/>
            </p:cNvSpPr>
            <p:nvPr/>
          </p:nvSpPr>
          <p:spPr bwMode="auto">
            <a:xfrm>
              <a:off x="5613" y="3341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45" name="Oval 133"/>
            <p:cNvSpPr>
              <a:spLocks noChangeArrowheads="1"/>
            </p:cNvSpPr>
            <p:nvPr/>
          </p:nvSpPr>
          <p:spPr bwMode="auto">
            <a:xfrm>
              <a:off x="4691" y="3730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6" name="Oval 134"/>
            <p:cNvSpPr>
              <a:spLocks noChangeArrowheads="1"/>
            </p:cNvSpPr>
            <p:nvPr/>
          </p:nvSpPr>
          <p:spPr bwMode="auto">
            <a:xfrm>
              <a:off x="4461" y="3197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47" name="Oval 135"/>
            <p:cNvSpPr>
              <a:spLocks noChangeArrowheads="1"/>
            </p:cNvSpPr>
            <p:nvPr/>
          </p:nvSpPr>
          <p:spPr bwMode="auto">
            <a:xfrm>
              <a:off x="4173" y="3341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48" name="Oval 136"/>
            <p:cNvSpPr>
              <a:spLocks noChangeArrowheads="1"/>
            </p:cNvSpPr>
            <p:nvPr/>
          </p:nvSpPr>
          <p:spPr bwMode="auto">
            <a:xfrm>
              <a:off x="5411" y="2434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9" name="AutoShape 137"/>
            <p:cNvSpPr>
              <a:spLocks noChangeArrowheads="1"/>
            </p:cNvSpPr>
            <p:nvPr/>
          </p:nvSpPr>
          <p:spPr bwMode="auto">
            <a:xfrm>
              <a:off x="5526" y="2851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sp>
          <p:nvSpPr>
            <p:cNvPr id="13450" name="AutoShape 138"/>
            <p:cNvSpPr>
              <a:spLocks noChangeArrowheads="1"/>
            </p:cNvSpPr>
            <p:nvPr/>
          </p:nvSpPr>
          <p:spPr bwMode="auto">
            <a:xfrm>
              <a:off x="3626" y="3037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grpSp>
          <p:nvGrpSpPr>
            <p:cNvPr id="13451" name="Group 139"/>
            <p:cNvGrpSpPr>
              <a:grpSpLocks/>
            </p:cNvGrpSpPr>
            <p:nvPr/>
          </p:nvGrpSpPr>
          <p:grpSpPr bwMode="auto">
            <a:xfrm>
              <a:off x="2877" y="2304"/>
              <a:ext cx="431" cy="201"/>
              <a:chOff x="2877" y="2304"/>
              <a:chExt cx="431" cy="201"/>
            </a:xfrm>
          </p:grpSpPr>
          <p:sp>
            <p:nvSpPr>
              <p:cNvPr id="13452" name="Oval 140"/>
              <p:cNvSpPr>
                <a:spLocks noChangeArrowheads="1"/>
              </p:cNvSpPr>
              <p:nvPr/>
            </p:nvSpPr>
            <p:spPr bwMode="auto">
              <a:xfrm>
                <a:off x="3021" y="2405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53" name="AutoShape 141"/>
              <p:cNvSpPr>
                <a:spLocks noChangeArrowheads="1"/>
              </p:cNvSpPr>
              <p:nvPr/>
            </p:nvSpPr>
            <p:spPr bwMode="auto">
              <a:xfrm>
                <a:off x="2877" y="2304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Methods (</a:t>
            </a:r>
            <a:r>
              <a:rPr lang="en-US" dirty="0" err="1"/>
              <a:t>NFsim</a:t>
            </a:r>
            <a:r>
              <a:rPr lang="en-US" dirty="0"/>
              <a:t>)</a:t>
            </a:r>
          </a:p>
        </p:txBody>
      </p:sp>
      <p:sp>
        <p:nvSpPr>
          <p:cNvPr id="145" name="Text Box 19"/>
          <p:cNvSpPr txBox="1">
            <a:spLocks noChangeArrowheads="1"/>
          </p:cNvSpPr>
          <p:nvPr/>
        </p:nvSpPr>
        <p:spPr bwMode="auto">
          <a:xfrm>
            <a:off x="5998081" y="1148082"/>
            <a:ext cx="277776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event generation</a:t>
            </a:r>
          </a:p>
        </p:txBody>
      </p:sp>
    </p:spTree>
    <p:extLst>
      <p:ext uri="{BB962C8B-B14F-4D97-AF65-F5344CB8AC3E}">
        <p14:creationId xmlns:p14="http://schemas.microsoft.com/office/powerpoint/2010/main" val="260985497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56" dirty="0" err="1"/>
              <a:t>FcεRI</a:t>
            </a:r>
            <a:r>
              <a:rPr lang="en-US" sz="3556" dirty="0"/>
              <a:t> signaling models</a:t>
            </a:r>
            <a:endParaRPr lang="en-US" b="1" dirty="0"/>
          </a:p>
        </p:txBody>
      </p:sp>
      <p:pic>
        <p:nvPicPr>
          <p:cNvPr id="8" name="Picture 7" descr="NFsim_performance_IgEmode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6" y="1116540"/>
            <a:ext cx="8580397" cy="39126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224294" y="50292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09641" y="5105400"/>
            <a:ext cx="225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Increasing complexity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8729" y="6326866"/>
            <a:ext cx="598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MW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Sneddon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JRF, and T.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Emonet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(2011)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Nat. Methods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177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199" y="4760177"/>
            <a:ext cx="45720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NFsim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can simulate models of greatly increased complexity with manageable increase in cost.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96" y="1665844"/>
            <a:ext cx="4327521" cy="27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examples of network-free 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6129130"/>
            <a:ext cx="233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Chylek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(2014)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2895"/>
            <a:ext cx="3302000" cy="35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053563"/>
            <a:ext cx="29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Phosphoproteome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dynamics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6581" y="2053563"/>
            <a:ext cx="359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Multivalent aggregation in signaling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7729" y="2053563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Holoenzyme dynamics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59085" y="6129130"/>
            <a:ext cx="2136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Nag et al. (2009)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Biophys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J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30" y="2355613"/>
            <a:ext cx="3118262" cy="1830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85" y="4037508"/>
            <a:ext cx="3149801" cy="19413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729" y="2657279"/>
            <a:ext cx="3450854" cy="11082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887" y="4185897"/>
            <a:ext cx="3578696" cy="12963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37729" y="6129129"/>
            <a:ext cx="2484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Kaya, Grundy et al., in progress.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6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30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err="1"/>
              <a:t>BioNetGen</a:t>
            </a:r>
            <a:r>
              <a:rPr lang="en-US" sz="3600" dirty="0"/>
              <a:t> and associated modeling tools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83" y="1138863"/>
            <a:ext cx="9144000" cy="5152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1424" y="6445406"/>
            <a:ext cx="671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Harris, Hogg, et al. (2016)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Bioinformatics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32 (21): 3366-3368.</a:t>
            </a:r>
          </a:p>
        </p:txBody>
      </p:sp>
    </p:spTree>
    <p:extLst>
      <p:ext uri="{BB962C8B-B14F-4D97-AF65-F5344CB8AC3E}">
        <p14:creationId xmlns:p14="http://schemas.microsoft.com/office/powerpoint/2010/main" val="143261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 of MCF10A Cell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400" y="6348968"/>
            <a:ext cx="515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Bouhaddou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(2017)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 Computational Biology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78458"/>
            <a:ext cx="5359400" cy="5070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77" y="1278458"/>
            <a:ext cx="4472423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1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RBM?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9458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Concise and precise</a:t>
            </a:r>
            <a:r>
              <a:rPr lang="en-US" dirty="0"/>
              <a:t> representation of biochemical knowledge</a:t>
            </a:r>
          </a:p>
          <a:p>
            <a:pPr lvl="1"/>
            <a:r>
              <a:rPr lang="en-US" dirty="0"/>
              <a:t>rules are simple (less context) when interactions are modular</a:t>
            </a:r>
          </a:p>
          <a:p>
            <a:r>
              <a:rPr lang="en-US" i="1" dirty="0"/>
              <a:t>Flexible</a:t>
            </a:r>
            <a:r>
              <a:rPr lang="en-US" dirty="0"/>
              <a:t> with respect to simulation method</a:t>
            </a:r>
          </a:p>
          <a:p>
            <a:pPr lvl="1"/>
            <a:r>
              <a:rPr lang="en-US" dirty="0"/>
              <a:t>Deterministic / stochastic</a:t>
            </a:r>
          </a:p>
          <a:p>
            <a:pPr lvl="1"/>
            <a:r>
              <a:rPr lang="en-US" dirty="0"/>
              <a:t>Well-mixed / compartmental / spatial</a:t>
            </a:r>
          </a:p>
          <a:p>
            <a:r>
              <a:rPr lang="en-US" dirty="0"/>
              <a:t>Structures and rules are </a:t>
            </a:r>
            <a:r>
              <a:rPr lang="en-US" i="1" dirty="0"/>
              <a:t>reusable</a:t>
            </a:r>
            <a:endParaRPr lang="en-US" dirty="0"/>
          </a:p>
          <a:p>
            <a:pPr lvl="1"/>
            <a:r>
              <a:rPr lang="en-US" dirty="0"/>
              <a:t>Rule libraries</a:t>
            </a:r>
          </a:p>
          <a:p>
            <a:r>
              <a:rPr lang="en-US" dirty="0"/>
              <a:t>Compact visual representation</a:t>
            </a:r>
          </a:p>
          <a:p>
            <a:pPr lvl="1"/>
            <a:r>
              <a:rPr lang="en-US" dirty="0"/>
              <a:t>Contact map and beyond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848" y="3679978"/>
            <a:ext cx="20955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619" y="6310693"/>
            <a:ext cx="14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Contact map</a:t>
            </a:r>
          </a:p>
        </p:txBody>
      </p:sp>
    </p:spTree>
    <p:extLst>
      <p:ext uri="{BB962C8B-B14F-4D97-AF65-F5344CB8AC3E}">
        <p14:creationId xmlns:p14="http://schemas.microsoft.com/office/powerpoint/2010/main" val="1537883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Modeling protocol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058987" y="1290936"/>
            <a:ext cx="53251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 Identify components and interactions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58988" y="3076919"/>
            <a:ext cx="60071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 Translate into objects (molecules) and rules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2388" y="1835151"/>
            <a:ext cx="5420612" cy="123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8301802" y="4816349"/>
            <a:ext cx="2223870" cy="633149"/>
            <a:chOff x="179" y="2832"/>
            <a:chExt cx="2125" cy="605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9" y="2832"/>
              <a:ext cx="841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3" y="2832"/>
              <a:ext cx="95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5" y="3264"/>
              <a:ext cx="95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31" y="3264"/>
              <a:ext cx="973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Rectangle 11"/>
          <p:cNvSpPr/>
          <p:nvPr/>
        </p:nvSpPr>
        <p:spPr>
          <a:xfrm>
            <a:off x="2058988" y="4852257"/>
            <a:ext cx="6242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Determine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concentrations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constants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8988" y="5318700"/>
            <a:ext cx="4483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Simulate and analyze the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805718" y="5965490"/>
            <a:ext cx="1375788" cy="71984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ODE’s</a:t>
            </a:r>
          </a:p>
        </p:txBody>
      </p:sp>
      <p:sp>
        <p:nvSpPr>
          <p:cNvPr id="16" name="Oval 15"/>
          <p:cNvSpPr/>
          <p:nvPr/>
        </p:nvSpPr>
        <p:spPr>
          <a:xfrm>
            <a:off x="6637211" y="5965490"/>
            <a:ext cx="1375788" cy="71984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PDE’s</a:t>
            </a:r>
          </a:p>
        </p:txBody>
      </p:sp>
      <p:sp>
        <p:nvSpPr>
          <p:cNvPr id="17" name="Oval 16"/>
          <p:cNvSpPr/>
          <p:nvPr/>
        </p:nvSpPr>
        <p:spPr>
          <a:xfrm>
            <a:off x="4569553" y="5965490"/>
            <a:ext cx="1375788" cy="71984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SSA</a:t>
            </a:r>
          </a:p>
        </p:txBody>
      </p:sp>
      <p:sp>
        <p:nvSpPr>
          <p:cNvPr id="18" name="Oval 17"/>
          <p:cNvSpPr/>
          <p:nvPr/>
        </p:nvSpPr>
        <p:spPr>
          <a:xfrm>
            <a:off x="8142310" y="5965490"/>
            <a:ext cx="1375788" cy="7198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576" y="3546745"/>
            <a:ext cx="3561210" cy="12195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246" y="3726711"/>
            <a:ext cx="3617330" cy="9014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10969" y="3397352"/>
            <a:ext cx="9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0969" y="4326457"/>
            <a:ext cx="9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65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4" grpId="0"/>
      <p:bldP spid="13" grpId="0" animBg="1"/>
      <p:bldP spid="16" grpId="0" animBg="1"/>
      <p:bldP spid="17" grpId="0" animBg="1"/>
      <p:bldP spid="18" grpId="0" animBg="1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0F49F-98CA-8347-834A-219AE2BF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kinetics are defined by a few simple concepts.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FE9AB-AE87-A541-BEE6-B75464D4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B0D21-FD7B-D34F-9AFC-D291DD53531E}"/>
              </a:ext>
            </a:extLst>
          </p:cNvPr>
          <p:cNvSpPr txBox="1"/>
          <p:nvPr/>
        </p:nvSpPr>
        <p:spPr>
          <a:xfrm>
            <a:off x="838200" y="1690688"/>
            <a:ext cx="287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the </a:t>
            </a:r>
            <a:r>
              <a:rPr lang="en-US" sz="24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147FF-6A92-1045-8233-B38F6C2FAA98}"/>
                  </a:ext>
                </a:extLst>
              </p:cNvPr>
              <p:cNvSpPr txBox="1"/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		(r1)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147FF-6A92-1045-8233-B38F6C2F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blipFill>
                <a:blip r:embed="rId2"/>
                <a:stretch>
                  <a:fillRect l="-2649" t="-4762"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4A6F16-A8F6-F746-B24A-979CE56F8CA5}"/>
                  </a:ext>
                </a:extLst>
              </p:cNvPr>
              <p:cNvSpPr txBox="1"/>
              <p:nvPr/>
            </p:nvSpPr>
            <p:spPr>
              <a:xfrm>
                <a:off x="838201" y="2871306"/>
                <a:ext cx="1074805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entities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are </a:t>
                </a:r>
                <a:r>
                  <a:rPr lang="en-US" sz="2400" b="1" dirty="0"/>
                  <a:t>species</a:t>
                </a:r>
                <a:r>
                  <a:rPr lang="en-US" sz="2400" dirty="0"/>
                  <a:t>, which represent pools of identical (i.e., indistinguishable entities. 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represent the numbers of susceptible infected individuals respectively. The reaction describes how a susceptible individual becomes infected by an infected individual.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4A6F16-A8F6-F746-B24A-979CE56F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871306"/>
                <a:ext cx="10748058" cy="1569660"/>
              </a:xfrm>
              <a:prstGeom prst="rect">
                <a:avLst/>
              </a:prstGeom>
              <a:blipFill>
                <a:blip r:embed="rId3"/>
                <a:stretch>
                  <a:fillRect l="-826" t="-1600" r="-1417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D61788-9E09-204C-AB88-37B5BC8E90E0}"/>
                  </a:ext>
                </a:extLst>
              </p:cNvPr>
              <p:cNvSpPr txBox="1"/>
              <p:nvPr/>
            </p:nvSpPr>
            <p:spPr>
              <a:xfrm>
                <a:off x="838201" y="4440966"/>
                <a:ext cx="107480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rate constant</a:t>
                </a:r>
                <a:r>
                  <a:rPr lang="en-US" sz="2400" dirty="0"/>
                  <a:t>, and the rate at which the reaction occurs is given by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D61788-9E09-204C-AB88-37B5BC8E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440966"/>
                <a:ext cx="10748058" cy="830997"/>
              </a:xfrm>
              <a:prstGeom prst="rect">
                <a:avLst/>
              </a:prstGeom>
              <a:blipFill>
                <a:blip r:embed="rId4"/>
                <a:stretch>
                  <a:fillRect l="-826" t="-4545" r="-9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1CE923-306B-CA4E-8652-D0869457AEA9}"/>
                  </a:ext>
                </a:extLst>
              </p:cNvPr>
              <p:cNvSpPr txBox="1"/>
              <p:nvPr/>
            </p:nvSpPr>
            <p:spPr>
              <a:xfrm>
                <a:off x="3399035" y="5159919"/>
                <a:ext cx="38235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b="0" dirty="0"/>
                  <a:t>,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1CE923-306B-CA4E-8652-D0869457A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5159919"/>
                <a:ext cx="3823568" cy="369332"/>
              </a:xfrm>
              <a:prstGeom prst="rect">
                <a:avLst/>
              </a:prstGeom>
              <a:blipFill>
                <a:blip r:embed="rId5"/>
                <a:stretch>
                  <a:fillRect l="-1656" t="-20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7BFFCCD-7BDA-2F4D-A81B-A103BFBFABBB}"/>
              </a:ext>
            </a:extLst>
          </p:cNvPr>
          <p:cNvSpPr txBox="1"/>
          <p:nvPr/>
        </p:nvSpPr>
        <p:spPr>
          <a:xfrm>
            <a:off x="838201" y="5583324"/>
            <a:ext cx="1074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according the the simplest description given by </a:t>
            </a:r>
            <a:r>
              <a:rPr lang="en-US" sz="2400" b="1" dirty="0"/>
              <a:t>mass action kinetics</a:t>
            </a:r>
            <a:r>
              <a:rPr lang="en-US" sz="2400" dirty="0"/>
              <a:t>, which says that the rate of a reaction is given as the product of the reactant concentrations times the </a:t>
            </a:r>
            <a:r>
              <a:rPr lang="en-US" sz="2400" b="1" dirty="0"/>
              <a:t>rate constant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5348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5C27-0FB4-C147-8734-5D016A52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network models (RNM) are built from individual reactions.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970FB7-1D9A-1540-A225-82A6DE3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C979C-6C8F-A74E-A6A9-03E7D54D9A4A}"/>
              </a:ext>
            </a:extLst>
          </p:cNvPr>
          <p:cNvSpPr txBox="1"/>
          <p:nvPr/>
        </p:nvSpPr>
        <p:spPr>
          <a:xfrm>
            <a:off x="838200" y="1690688"/>
            <a:ext cx="555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basic SIR model contains two </a:t>
            </a:r>
            <a:r>
              <a:rPr lang="en-US" sz="2400" b="1" dirty="0"/>
              <a:t>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4F0014-5387-F74F-B849-9F08862D62EF}"/>
                  </a:ext>
                </a:extLst>
              </p:cNvPr>
              <p:cNvSpPr txBox="1"/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		(r1)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4F0014-5387-F74F-B849-9F08862D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blipFill>
                <a:blip r:embed="rId2"/>
                <a:stretch>
                  <a:fillRect l="-2649" t="-4762"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DD4DD8-666B-3F47-920D-8563C6DBD0D0}"/>
                  </a:ext>
                </a:extLst>
              </p:cNvPr>
              <p:cNvSpPr txBox="1"/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		      (r2)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DD4DD8-666B-3F47-920D-8563C6DB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blipFill>
                <a:blip r:embed="rId3"/>
                <a:stretch>
                  <a:fillRect l="-3065" t="-18919" b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BB712D-D2D9-0B48-B1BC-D315E5DCDA2D}"/>
                  </a:ext>
                </a:extLst>
              </p:cNvPr>
              <p:cNvSpPr txBox="1"/>
              <p:nvPr/>
            </p:nvSpPr>
            <p:spPr>
              <a:xfrm>
                <a:off x="838200" y="3392167"/>
                <a:ext cx="107737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and three </a:t>
                </a:r>
                <a:r>
                  <a:rPr lang="en-US" sz="2400" b="1" dirty="0"/>
                  <a:t>species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,</a:t>
                </a:r>
                <a:r>
                  <a:rPr lang="en-US" sz="2400" b="1" dirty="0"/>
                  <a:t> </a:t>
                </a:r>
                <a:r>
                  <a:rPr lang="en-US" sz="2400" dirty="0"/>
                  <a:t>and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which represents the number of recovered individuals.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BB712D-D2D9-0B48-B1BC-D315E5DCD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92167"/>
                <a:ext cx="10773719" cy="461665"/>
              </a:xfrm>
              <a:prstGeom prst="rect">
                <a:avLst/>
              </a:prstGeom>
              <a:blipFill>
                <a:blip r:embed="rId4"/>
                <a:stretch>
                  <a:fillRect l="-824" t="-5405" r="-58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572DFE-9482-E64E-BF07-8F59A4586331}"/>
                  </a:ext>
                </a:extLst>
              </p:cNvPr>
              <p:cNvSpPr txBox="1"/>
              <p:nvPr/>
            </p:nvSpPr>
            <p:spPr>
              <a:xfrm>
                <a:off x="838200" y="5802963"/>
                <a:ext cx="107737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complete RNM consists of a set of </a:t>
                </a:r>
                <a:r>
                  <a:rPr lang="en-US" sz="2400" b="1" dirty="0"/>
                  <a:t>reactions</a:t>
                </a:r>
                <a:r>
                  <a:rPr lang="en-US" sz="2400" dirty="0"/>
                  <a:t>, </a:t>
                </a:r>
                <a:r>
                  <a:rPr lang="en-US" sz="2400" b="1" dirty="0"/>
                  <a:t>species</a:t>
                </a:r>
                <a:r>
                  <a:rPr lang="en-US" sz="2400" dirty="0"/>
                  <a:t>, </a:t>
                </a:r>
                <a:r>
                  <a:rPr lang="en-US" sz="2400" b="1" dirty="0"/>
                  <a:t>rate constants</a:t>
                </a:r>
                <a:r>
                  <a:rPr lang="en-US" sz="2400" dirty="0"/>
                  <a:t>, and the </a:t>
                </a:r>
                <a:r>
                  <a:rPr lang="en-US" sz="2400" b="1" dirty="0"/>
                  <a:t>initial values </a:t>
                </a:r>
                <a:r>
                  <a:rPr lang="en-US" sz="2400" dirty="0"/>
                  <a:t>(also called </a:t>
                </a:r>
                <a:r>
                  <a:rPr lang="en-US" sz="2400" b="1" dirty="0"/>
                  <a:t>initial concentrations</a:t>
                </a:r>
                <a:r>
                  <a:rPr lang="en-US" sz="2400" dirty="0"/>
                  <a:t>) of the species, denoted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572DFE-9482-E64E-BF07-8F59A458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02963"/>
                <a:ext cx="10773719" cy="830997"/>
              </a:xfrm>
              <a:prstGeom prst="rect">
                <a:avLst/>
              </a:prstGeom>
              <a:blipFill>
                <a:blip r:embed="rId5"/>
                <a:stretch>
                  <a:fillRect l="-824" t="-4545" r="-47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BA0A5AF-BA4B-D941-B766-F2EB530C2A2F}"/>
              </a:ext>
            </a:extLst>
          </p:cNvPr>
          <p:cNvSpPr txBox="1"/>
          <p:nvPr/>
        </p:nvSpPr>
        <p:spPr>
          <a:xfrm>
            <a:off x="838199" y="3975637"/>
            <a:ext cx="1077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RNM tracks the values of the species concentrations as a function of time, which can be written as the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0A7D16-CA38-1046-B4C4-B4669A641510}"/>
                  </a:ext>
                </a:extLst>
              </p:cNvPr>
              <p:cNvSpPr/>
              <p:nvPr/>
            </p:nvSpPr>
            <p:spPr>
              <a:xfrm>
                <a:off x="3614697" y="4650643"/>
                <a:ext cx="1831462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0A7D16-CA38-1046-B4C4-B4669A641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697" y="4650643"/>
                <a:ext cx="1831462" cy="1066574"/>
              </a:xfrm>
              <a:prstGeom prst="rect">
                <a:avLst/>
              </a:prstGeom>
              <a:blipFill>
                <a:blip r:embed="rId6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4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1F67-B625-8645-A3ED-5090E6CC9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Ordinary differential equations (ODEs) describe the mean behavior of a reaction network.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E198F-4572-6B48-A173-C776B5FE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225CA-B4DD-E44E-B762-5415B0FD71E2}"/>
              </a:ext>
            </a:extLst>
          </p:cNvPr>
          <p:cNvSpPr txBox="1"/>
          <p:nvPr/>
        </p:nvSpPr>
        <p:spPr>
          <a:xfrm>
            <a:off x="838200" y="1690688"/>
            <a:ext cx="504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SIR model contains two </a:t>
            </a:r>
            <a:r>
              <a:rPr lang="en-US" sz="2400" b="1" dirty="0"/>
              <a:t>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97C6D-3DB6-B94E-95B2-68374DE86352}"/>
                  </a:ext>
                </a:extLst>
              </p:cNvPr>
              <p:cNvSpPr txBox="1"/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		(r1)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97C6D-3DB6-B94E-95B2-68374DE8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blipFill>
                <a:blip r:embed="rId2"/>
                <a:stretch>
                  <a:fillRect l="-2649" t="-4762"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B04747-EBE3-C340-AFD5-856591B03E92}"/>
                  </a:ext>
                </a:extLst>
              </p:cNvPr>
              <p:cNvSpPr txBox="1"/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		      (r2)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B04747-EBE3-C340-AFD5-856591B03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blipFill>
                <a:blip r:embed="rId3"/>
                <a:stretch>
                  <a:fillRect l="-3065" t="-18919" b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388376-413E-6B46-9F20-371D04467493}"/>
              </a:ext>
            </a:extLst>
          </p:cNvPr>
          <p:cNvSpPr txBox="1"/>
          <p:nvPr/>
        </p:nvSpPr>
        <p:spPr>
          <a:xfrm>
            <a:off x="838200" y="3158024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give rise to three ODE’s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C2519-3634-494D-958F-7CCFBC8E4872}"/>
                  </a:ext>
                </a:extLst>
              </p:cNvPr>
              <p:cNvSpPr txBox="1"/>
              <p:nvPr/>
            </p:nvSpPr>
            <p:spPr>
              <a:xfrm>
                <a:off x="1426335" y="4013229"/>
                <a:ext cx="2342436" cy="2209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𝑑𝐼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C2519-3634-494D-958F-7CCFBC8E4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35" y="4013229"/>
                <a:ext cx="2342436" cy="2209707"/>
              </a:xfrm>
              <a:prstGeom prst="rect">
                <a:avLst/>
              </a:prstGeom>
              <a:blipFill>
                <a:blip r:embed="rId4"/>
                <a:stretch>
                  <a:fillRect l="-2151" r="-53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8DA82E6-C1BD-C547-AF6B-6488EA9BD227}"/>
              </a:ext>
            </a:extLst>
          </p:cNvPr>
          <p:cNvSpPr txBox="1"/>
          <p:nvPr/>
        </p:nvSpPr>
        <p:spPr>
          <a:xfrm>
            <a:off x="7683897" y="3990079"/>
            <a:ext cx="3800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the rates are given by 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BF1A00-ADBD-8A41-9AD8-08B291FFEF69}"/>
                  </a:ext>
                </a:extLst>
              </p:cNvPr>
              <p:cNvSpPr txBox="1"/>
              <p:nvPr/>
            </p:nvSpPr>
            <p:spPr>
              <a:xfrm>
                <a:off x="8698042" y="4570755"/>
                <a:ext cx="163128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BF1A00-ADBD-8A41-9AD8-08B291FFE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042" y="4570755"/>
                <a:ext cx="1631280" cy="738664"/>
              </a:xfrm>
              <a:prstGeom prst="rect">
                <a:avLst/>
              </a:prstGeom>
              <a:blipFill>
                <a:blip r:embed="rId5"/>
                <a:stretch>
                  <a:fillRect l="-1550" t="-1724" r="-310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04886B5-5DBD-B445-9EE4-5C32E8B822EA}"/>
              </a:ext>
            </a:extLst>
          </p:cNvPr>
          <p:cNvSpPr/>
          <p:nvPr/>
        </p:nvSpPr>
        <p:spPr>
          <a:xfrm>
            <a:off x="2303362" y="4023518"/>
            <a:ext cx="682906" cy="2332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2AE728-9374-7842-AE4A-3A1C157FB245}"/>
              </a:ext>
            </a:extLst>
          </p:cNvPr>
          <p:cNvSpPr/>
          <p:nvPr/>
        </p:nvSpPr>
        <p:spPr>
          <a:xfrm>
            <a:off x="3125647" y="4023518"/>
            <a:ext cx="682906" cy="23328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BD6DF-580E-A549-A118-92F9C7EDF278}"/>
              </a:ext>
            </a:extLst>
          </p:cNvPr>
          <p:cNvSpPr txBox="1"/>
          <p:nvPr/>
        </p:nvSpPr>
        <p:spPr>
          <a:xfrm>
            <a:off x="2482634" y="362074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E973F0-58D9-104E-A251-F7DA8C61FB60}"/>
              </a:ext>
            </a:extLst>
          </p:cNvPr>
          <p:cNvSpPr txBox="1"/>
          <p:nvPr/>
        </p:nvSpPr>
        <p:spPr>
          <a:xfrm>
            <a:off x="3290202" y="3620747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D4D886-817A-854C-9900-4068D6EAD682}"/>
                  </a:ext>
                </a:extLst>
              </p:cNvPr>
              <p:cNvSpPr txBox="1"/>
              <p:nvPr/>
            </p:nvSpPr>
            <p:spPr>
              <a:xfrm>
                <a:off x="4458436" y="4013228"/>
                <a:ext cx="2874954" cy="22097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m:rPr>
                                <m:aln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𝑑𝐼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D4D886-817A-854C-9900-4068D6EAD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436" y="4013228"/>
                <a:ext cx="2874954" cy="2209707"/>
              </a:xfrm>
              <a:prstGeom prst="rect">
                <a:avLst/>
              </a:prstGeom>
              <a:blipFill>
                <a:blip r:embed="rId6"/>
                <a:stretch>
                  <a:fillRect l="-1310" r="-1310" b="-339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51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13" grpId="0"/>
      <p:bldP spid="14" grpId="0" animBg="1"/>
      <p:bldP spid="15" grpId="0" animBg="1"/>
      <p:bldP spid="16" grpId="0"/>
      <p:bldP spid="17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F797-CE95-C14F-AF17-799AFCEC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ODEs for RNMs have a compact representation using the stoichiometry matrix.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C5CEA1-FA5E-A34B-8DB6-F137C874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8C3A1-7E85-594E-8BC6-02478E6C37AE}"/>
                  </a:ext>
                </a:extLst>
              </p:cNvPr>
              <p:cNvSpPr txBox="1"/>
              <p:nvPr/>
            </p:nvSpPr>
            <p:spPr>
              <a:xfrm>
                <a:off x="4206606" y="2083170"/>
                <a:ext cx="2342436" cy="2209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𝑑𝐼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8C3A1-7E85-594E-8BC6-02478E6C3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606" y="2083170"/>
                <a:ext cx="2342436" cy="2209707"/>
              </a:xfrm>
              <a:prstGeom prst="rect">
                <a:avLst/>
              </a:prstGeom>
              <a:blipFill>
                <a:blip r:embed="rId2"/>
                <a:stretch>
                  <a:fillRect l="-268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46F1D5E-6783-914D-82B0-58073DE5D294}"/>
              </a:ext>
            </a:extLst>
          </p:cNvPr>
          <p:cNvSpPr/>
          <p:nvPr/>
        </p:nvSpPr>
        <p:spPr>
          <a:xfrm>
            <a:off x="5083633" y="2093459"/>
            <a:ext cx="682906" cy="2332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829B23-454B-2746-B316-5BD74C47ADB0}"/>
              </a:ext>
            </a:extLst>
          </p:cNvPr>
          <p:cNvSpPr/>
          <p:nvPr/>
        </p:nvSpPr>
        <p:spPr>
          <a:xfrm>
            <a:off x="5905918" y="2093459"/>
            <a:ext cx="682906" cy="23328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16FC5-C75E-D04D-8F8F-7CE1BBA8F5AF}"/>
              </a:ext>
            </a:extLst>
          </p:cNvPr>
          <p:cNvSpPr txBox="1"/>
          <p:nvPr/>
        </p:nvSpPr>
        <p:spPr>
          <a:xfrm>
            <a:off x="5262905" y="169068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3316A-5A23-904D-8B36-6B44EC17CE1F}"/>
              </a:ext>
            </a:extLst>
          </p:cNvPr>
          <p:cNvSpPr txBox="1"/>
          <p:nvPr/>
        </p:nvSpPr>
        <p:spPr>
          <a:xfrm>
            <a:off x="6070473" y="169068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A99B58-D411-154A-9555-A8DDA2FB28CA}"/>
                  </a:ext>
                </a:extLst>
              </p:cNvPr>
              <p:cNvSpPr/>
              <p:nvPr/>
            </p:nvSpPr>
            <p:spPr>
              <a:xfrm>
                <a:off x="2504353" y="2770627"/>
                <a:ext cx="1365054" cy="80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A99B58-D411-154A-9555-A8DDA2FB2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53" y="2770627"/>
                <a:ext cx="1365054" cy="809132"/>
              </a:xfrm>
              <a:prstGeom prst="rect">
                <a:avLst/>
              </a:prstGeom>
              <a:blipFill>
                <a:blip r:embed="rId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B6EA231B-BDF1-DC4D-B4BC-86E1803D293C}"/>
              </a:ext>
            </a:extLst>
          </p:cNvPr>
          <p:cNvSpPr/>
          <p:nvPr/>
        </p:nvSpPr>
        <p:spPr>
          <a:xfrm>
            <a:off x="4065104" y="2123276"/>
            <a:ext cx="49696" cy="219941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7F4525E-141B-7E4C-B0CD-2B0416C252CD}"/>
              </a:ext>
            </a:extLst>
          </p:cNvPr>
          <p:cNvSpPr/>
          <p:nvPr/>
        </p:nvSpPr>
        <p:spPr>
          <a:xfrm rot="10800000">
            <a:off x="6735372" y="2123276"/>
            <a:ext cx="49696" cy="219941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F3D2569-F133-714C-AAD8-48F25651226E}"/>
                  </a:ext>
                </a:extLst>
              </p:cNvPr>
              <p:cNvSpPr/>
              <p:nvPr/>
            </p:nvSpPr>
            <p:spPr>
              <a:xfrm>
                <a:off x="6891978" y="2710654"/>
                <a:ext cx="2890407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F3D2569-F133-714C-AAD8-48F256512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978" y="2710654"/>
                <a:ext cx="2890407" cy="1068947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768DA9-CF98-2649-B0FF-5F3EC9EEE1D1}"/>
                  </a:ext>
                </a:extLst>
              </p:cNvPr>
              <p:cNvSpPr txBox="1"/>
              <p:nvPr/>
            </p:nvSpPr>
            <p:spPr>
              <a:xfrm>
                <a:off x="7839868" y="3936622"/>
                <a:ext cx="5516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768DA9-CF98-2649-B0FF-5F3EC9EEE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68" y="3936622"/>
                <a:ext cx="551622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1322A-B6C9-1C42-BB71-7361EB8CE22D}"/>
                  </a:ext>
                </a:extLst>
              </p:cNvPr>
              <p:cNvSpPr txBox="1"/>
              <p:nvPr/>
            </p:nvSpPr>
            <p:spPr>
              <a:xfrm>
                <a:off x="9113326" y="3926683"/>
                <a:ext cx="5516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1322A-B6C9-1C42-BB71-7361EB8C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326" y="3926683"/>
                <a:ext cx="551622" cy="553998"/>
              </a:xfrm>
              <a:prstGeom prst="rect">
                <a:avLst/>
              </a:prstGeom>
              <a:blipFill>
                <a:blip r:embed="rId6"/>
                <a:stretch>
                  <a:fillRect l="-20455" r="-10681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AF773C4-9C36-C84D-AF59-07E8F17DEFA4}"/>
                  </a:ext>
                </a:extLst>
              </p:cNvPr>
              <p:cNvSpPr/>
              <p:nvPr/>
            </p:nvSpPr>
            <p:spPr>
              <a:xfrm>
                <a:off x="8585293" y="3890455"/>
                <a:ext cx="41870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AF773C4-9C36-C84D-AF59-07E8F17DE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293" y="3890455"/>
                <a:ext cx="41870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C873F4-79B3-0541-84CF-628B4F2083FF}"/>
              </a:ext>
            </a:extLst>
          </p:cNvPr>
          <p:cNvSpPr txBox="1"/>
          <p:nvPr/>
        </p:nvSpPr>
        <p:spPr>
          <a:xfrm>
            <a:off x="7116384" y="4615570"/>
            <a:ext cx="191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Stoichiometry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D4575D-8E3E-1342-9469-6960FFFFAB78}"/>
              </a:ext>
            </a:extLst>
          </p:cNvPr>
          <p:cNvSpPr txBox="1"/>
          <p:nvPr/>
        </p:nvSpPr>
        <p:spPr>
          <a:xfrm>
            <a:off x="8759002" y="4615570"/>
            <a:ext cx="191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Reaction fluxes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19E03-862D-9644-8CC2-C8BD0B50E3D1}"/>
              </a:ext>
            </a:extLst>
          </p:cNvPr>
          <p:cNvSpPr txBox="1"/>
          <p:nvPr/>
        </p:nvSpPr>
        <p:spPr>
          <a:xfrm>
            <a:off x="623392" y="5087832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elements of </a:t>
            </a:r>
            <a:r>
              <a:rPr lang="en-US" sz="2400" b="1" dirty="0"/>
              <a:t>S </a:t>
            </a:r>
            <a:r>
              <a:rPr lang="en-US" sz="2400" dirty="0"/>
              <a:t>are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44058-E2B6-CB47-93E0-7BC69DFC8F70}"/>
                  </a:ext>
                </a:extLst>
              </p:cNvPr>
              <p:cNvSpPr txBox="1"/>
              <p:nvPr/>
            </p:nvSpPr>
            <p:spPr>
              <a:xfrm>
                <a:off x="1080707" y="5631334"/>
                <a:ext cx="7256474" cy="76841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  (# times species </a:t>
                </a:r>
                <a:r>
                  <a:rPr lang="en-US" sz="2400" dirty="0">
                    <a:latin typeface="Cambria Math" panose="02040503050406030204" pitchFamily="18" charset="0"/>
                  </a:rPr>
                  <a:t>𝑖 </a:t>
                </a:r>
                <a:r>
                  <a:rPr lang="en-US" sz="2400" dirty="0"/>
                  <a:t>appears as product in reaction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) </a:t>
                </a:r>
              </a:p>
              <a:p>
                <a:r>
                  <a:rPr lang="en-US" sz="2400" dirty="0"/>
                  <a:t>          −(# times species </a:t>
                </a:r>
                <a:r>
                  <a:rPr lang="en-US" sz="2400" dirty="0">
                    <a:latin typeface="Cambria Math" panose="02040503050406030204" pitchFamily="18" charset="0"/>
                  </a:rPr>
                  <a:t>𝑖 </a:t>
                </a:r>
                <a:r>
                  <a:rPr lang="en-US" sz="2400" dirty="0"/>
                  <a:t>appears as reactant in reaction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44058-E2B6-CB47-93E0-7BC69DFC8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07" y="5631334"/>
                <a:ext cx="7256474" cy="768415"/>
              </a:xfrm>
              <a:prstGeom prst="rect">
                <a:avLst/>
              </a:prstGeom>
              <a:blipFill>
                <a:blip r:embed="rId8"/>
                <a:stretch>
                  <a:fillRect l="-1396" t="-11475" r="-104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8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8" grpId="0"/>
      <p:bldP spid="10" grpId="0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EC10-03C0-1340-9454-FF16ADB9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ODEs for most RNMs are solved numerically.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C6C53-913A-3D40-8FC2-8DE65C20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1C027-2241-6E47-B761-CA118E61B81C}"/>
              </a:ext>
            </a:extLst>
          </p:cNvPr>
          <p:cNvSpPr txBox="1"/>
          <p:nvPr/>
        </p:nvSpPr>
        <p:spPr>
          <a:xfrm>
            <a:off x="838200" y="1470386"/>
            <a:ext cx="560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general equation for RNM dynamics is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F6C976-BF89-A64A-A04F-ECAF53776FDE}"/>
              </a:ext>
            </a:extLst>
          </p:cNvPr>
          <p:cNvGrpSpPr/>
          <p:nvPr/>
        </p:nvGrpSpPr>
        <p:grpSpPr>
          <a:xfrm>
            <a:off x="2793264" y="2048201"/>
            <a:ext cx="2420831" cy="809068"/>
            <a:chOff x="2793264" y="2048201"/>
            <a:chExt cx="2420831" cy="8090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074980D-DBBF-1941-8E19-7B68F5E560B0}"/>
                    </a:ext>
                  </a:extLst>
                </p:cNvPr>
                <p:cNvSpPr/>
                <p:nvPr/>
              </p:nvSpPr>
              <p:spPr>
                <a:xfrm>
                  <a:off x="2793264" y="2048201"/>
                  <a:ext cx="1344214" cy="8090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074980D-DBBF-1941-8E19-7B68F5E56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264" y="2048201"/>
                  <a:ext cx="1344214" cy="809068"/>
                </a:xfrm>
                <a:prstGeom prst="rect">
                  <a:avLst/>
                </a:prstGeom>
                <a:blipFill>
                  <a:blip r:embed="rId2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246874-DBD8-9844-B187-DB3A0E041F55}"/>
                    </a:ext>
                  </a:extLst>
                </p:cNvPr>
                <p:cNvSpPr txBox="1"/>
                <p:nvPr/>
              </p:nvSpPr>
              <p:spPr>
                <a:xfrm>
                  <a:off x="4044045" y="2214573"/>
                  <a:ext cx="551622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246874-DBD8-9844-B187-DB3A0E04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045" y="2214573"/>
                  <a:ext cx="551622" cy="553998"/>
                </a:xfrm>
                <a:prstGeom prst="rect">
                  <a:avLst/>
                </a:prstGeom>
                <a:blipFill>
                  <a:blip r:embed="rId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9445CC-9DFC-C74B-862F-759A2B3B848D}"/>
                    </a:ext>
                  </a:extLst>
                </p:cNvPr>
                <p:cNvSpPr txBox="1"/>
                <p:nvPr/>
              </p:nvSpPr>
              <p:spPr>
                <a:xfrm>
                  <a:off x="4662473" y="2190939"/>
                  <a:ext cx="551622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9445CC-9DFC-C74B-862F-759A2B3B8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2473" y="2190939"/>
                  <a:ext cx="551622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17778" r="-104444" b="-34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2870245-DB8D-EB4A-B30F-2E32AE08ED56}"/>
                    </a:ext>
                  </a:extLst>
                </p:cNvPr>
                <p:cNvSpPr/>
                <p:nvPr/>
              </p:nvSpPr>
              <p:spPr>
                <a:xfrm>
                  <a:off x="4328529" y="2144773"/>
                  <a:ext cx="41870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2870245-DB8D-EB4A-B30F-2E32AE08ED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8529" y="2144773"/>
                  <a:ext cx="418704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1D46942-E792-1F48-8F60-A538A1777CD1}"/>
              </a:ext>
            </a:extLst>
          </p:cNvPr>
          <p:cNvSpPr txBox="1"/>
          <p:nvPr/>
        </p:nvSpPr>
        <p:spPr>
          <a:xfrm>
            <a:off x="838200" y="3423134"/>
            <a:ext cx="8854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equations are in general </a:t>
            </a:r>
            <a:r>
              <a:rPr lang="en-US" sz="2400" i="1" dirty="0"/>
              <a:t>nonlinear.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cannot be solved analytically except in special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Numerical integration is required to obtain a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“Stiffness” arises because reactions occur on different timescales, requiring special techniques to obtain accurate solutions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Widely used solvers are CVODE and LSODA packages.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Accessed using </a:t>
            </a:r>
            <a:r>
              <a:rPr lang="en-US" sz="2400" dirty="0">
                <a:latin typeface="Monaco" pitchFamily="2" charset="77"/>
              </a:rPr>
              <a:t>ode</a:t>
            </a:r>
            <a:r>
              <a:rPr lang="en-US" sz="2400" dirty="0"/>
              <a:t> method in the </a:t>
            </a:r>
            <a:r>
              <a:rPr lang="en-US" sz="2400" dirty="0">
                <a:latin typeface="Monaco" pitchFamily="2" charset="77"/>
              </a:rPr>
              <a:t>simulate</a:t>
            </a:r>
            <a:r>
              <a:rPr lang="en-US" sz="2400" dirty="0"/>
              <a:t> command of BNG.</a:t>
            </a:r>
          </a:p>
        </p:txBody>
      </p:sp>
    </p:spTree>
    <p:extLst>
      <p:ext uri="{BB962C8B-B14F-4D97-AF65-F5344CB8AC3E}">
        <p14:creationId xmlns:p14="http://schemas.microsoft.com/office/powerpoint/2010/main" val="36901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ef9f489-e0a0-4eeb-87cc-3a526112fd0d}" enabled="0" method="" siteId="{9ef9f489-e0a0-4eeb-87cc-3a526112fd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2481</TotalTime>
  <Words>3498</Words>
  <Application>Microsoft Macintosh PowerPoint</Application>
  <PresentationFormat>Widescreen</PresentationFormat>
  <Paragraphs>434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Arial Rounded MT Bold</vt:lpstr>
      <vt:lpstr>Calibri</vt:lpstr>
      <vt:lpstr>Calibri Light</vt:lpstr>
      <vt:lpstr>Cambria Math</vt:lpstr>
      <vt:lpstr>Century Gothic</vt:lpstr>
      <vt:lpstr>Courier</vt:lpstr>
      <vt:lpstr>Monaco</vt:lpstr>
      <vt:lpstr>Times New Roman</vt:lpstr>
      <vt:lpstr>Wingdings</vt:lpstr>
      <vt:lpstr>Office Theme</vt:lpstr>
      <vt:lpstr>Retrospect</vt:lpstr>
      <vt:lpstr>1_Office Theme</vt:lpstr>
      <vt:lpstr>BioNetGen Overview</vt:lpstr>
      <vt:lpstr>Reaction Networks Models can be used to describe a wide range of natural processes.</vt:lpstr>
      <vt:lpstr>PowerPoint Presentation</vt:lpstr>
      <vt:lpstr>Integrated Model of MCF10A Cell</vt:lpstr>
      <vt:lpstr>Reaction kinetics are defined by a few simple concepts.</vt:lpstr>
      <vt:lpstr>Reaction network models (RNM) are built from individual reactions.</vt:lpstr>
      <vt:lpstr>Ordinary differential equations (ODEs) describe the mean behavior of a reaction network.</vt:lpstr>
      <vt:lpstr>The ODEs for RNMs have a compact representation using the stoichiometry matrix.</vt:lpstr>
      <vt:lpstr>ODEs for most RNMs are solved numerically.</vt:lpstr>
      <vt:lpstr>Numerical solution of SIR model describes dynamics of infection outbreak.</vt:lpstr>
      <vt:lpstr>ODEs ignore the discrete nature of individuals in a network and neglect the effects of noise.</vt:lpstr>
      <vt:lpstr>Stochastic simulations can reveal the effects of noise in finite populations.</vt:lpstr>
      <vt:lpstr>Stochastic dynamics can be computed with the Gillespie Algorithm.</vt:lpstr>
      <vt:lpstr>BioNetGen enables the construction, simulation and analysis of RNMs.</vt:lpstr>
      <vt:lpstr>Visual Studio Code (VS Code) extension provides interactive environment for BioNetGen</vt:lpstr>
      <vt:lpstr>Visual Studio Code (VS Code) extension provides interactive environment for BioNetGen</vt:lpstr>
      <vt:lpstr>Visual Studio Code (VS Code) extension provides interactive environment for BioNetGen</vt:lpstr>
      <vt:lpstr>Stop here</vt:lpstr>
      <vt:lpstr>MAPK model diagram</vt:lpstr>
      <vt:lpstr>Overview of Rule-based modeling of cell signaling  </vt:lpstr>
      <vt:lpstr>PowerPoint Presentation</vt:lpstr>
      <vt:lpstr>Integrated Model of MCF10A Cell</vt:lpstr>
      <vt:lpstr>Challenges of modeling cell regulatory networks</vt:lpstr>
      <vt:lpstr>Combinatorial complexity in a realistic model of EGFR signaling</vt:lpstr>
      <vt:lpstr>What is Rule-based Modeling (RBM)?</vt:lpstr>
      <vt:lpstr>What is Rule-based Modeling (RBM)?</vt:lpstr>
      <vt:lpstr>Composition of a Rule-Based Model</vt:lpstr>
      <vt:lpstr>Composition of a Rule-Based Model</vt:lpstr>
      <vt:lpstr>Rule-based modeling enables knowledge representation on a large scale</vt:lpstr>
      <vt:lpstr>Rule-based modeling enables knowledge representation on a large scale</vt:lpstr>
      <vt:lpstr>Methods for simulating RBMs</vt:lpstr>
      <vt:lpstr>Combinatorial Complexity </vt:lpstr>
      <vt:lpstr>Methods for simulating RBMs</vt:lpstr>
      <vt:lpstr>Indirect Methods – Network Generation</vt:lpstr>
      <vt:lpstr>NFsim Algorithm</vt:lpstr>
      <vt:lpstr>Direct Methods (NFsim)</vt:lpstr>
      <vt:lpstr>FcεRI signaling models</vt:lpstr>
      <vt:lpstr>Other examples of network-free applications</vt:lpstr>
      <vt:lpstr>BioNetGen and associated modeling tools</vt:lpstr>
      <vt:lpstr>Why use RBM?</vt:lpstr>
      <vt:lpstr>Rule-Based Modeling protocol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BioNetGen Overview</dc:title>
  <dc:creator>Faeder, James R</dc:creator>
  <cp:lastModifiedBy>Faeder, James R</cp:lastModifiedBy>
  <cp:revision>4</cp:revision>
  <dcterms:created xsi:type="dcterms:W3CDTF">2022-07-07T18:51:49Z</dcterms:created>
  <dcterms:modified xsi:type="dcterms:W3CDTF">2024-09-17T14:25:58Z</dcterms:modified>
</cp:coreProperties>
</file>